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11"/>
  </p:notesMasterIdLst>
  <p:sldIdLst>
    <p:sldId id="256" r:id="rId2"/>
    <p:sldId id="258" r:id="rId3"/>
    <p:sldId id="260" r:id="rId4"/>
    <p:sldId id="257" r:id="rId5"/>
    <p:sldId id="261" r:id="rId6"/>
    <p:sldId id="262" r:id="rId7"/>
    <p:sldId id="263" r:id="rId8"/>
    <p:sldId id="272" r:id="rId9"/>
    <p:sldId id="271" r:id="rId10"/>
    <p:sldId id="270" r:id="rId11"/>
    <p:sldId id="273" r:id="rId12"/>
    <p:sldId id="274" r:id="rId13"/>
    <p:sldId id="268" r:id="rId14"/>
    <p:sldId id="276" r:id="rId15"/>
    <p:sldId id="275" r:id="rId16"/>
    <p:sldId id="277" r:id="rId17"/>
    <p:sldId id="279" r:id="rId18"/>
    <p:sldId id="278" r:id="rId19"/>
    <p:sldId id="280" r:id="rId20"/>
    <p:sldId id="281" r:id="rId21"/>
    <p:sldId id="282" r:id="rId22"/>
    <p:sldId id="283" r:id="rId23"/>
    <p:sldId id="284" r:id="rId24"/>
    <p:sldId id="285" r:id="rId25"/>
    <p:sldId id="359" r:id="rId26"/>
    <p:sldId id="286" r:id="rId27"/>
    <p:sldId id="289" r:id="rId28"/>
    <p:sldId id="360" r:id="rId29"/>
    <p:sldId id="290" r:id="rId30"/>
    <p:sldId id="361" r:id="rId31"/>
    <p:sldId id="291" r:id="rId32"/>
    <p:sldId id="362" r:id="rId33"/>
    <p:sldId id="292" r:id="rId34"/>
    <p:sldId id="293" r:id="rId35"/>
    <p:sldId id="294" r:id="rId36"/>
    <p:sldId id="372" r:id="rId37"/>
    <p:sldId id="295" r:id="rId38"/>
    <p:sldId id="296" r:id="rId39"/>
    <p:sldId id="297" r:id="rId40"/>
    <p:sldId id="298" r:id="rId41"/>
    <p:sldId id="299" r:id="rId42"/>
    <p:sldId id="287" r:id="rId43"/>
    <p:sldId id="300" r:id="rId44"/>
    <p:sldId id="301" r:id="rId45"/>
    <p:sldId id="302" r:id="rId46"/>
    <p:sldId id="305" r:id="rId47"/>
    <p:sldId id="373" r:id="rId48"/>
    <p:sldId id="304" r:id="rId49"/>
    <p:sldId id="306" r:id="rId50"/>
    <p:sldId id="363" r:id="rId51"/>
    <p:sldId id="303" r:id="rId52"/>
    <p:sldId id="364" r:id="rId53"/>
    <p:sldId id="311" r:id="rId54"/>
    <p:sldId id="312" r:id="rId55"/>
    <p:sldId id="313" r:id="rId56"/>
    <p:sldId id="365" r:id="rId57"/>
    <p:sldId id="314" r:id="rId58"/>
    <p:sldId id="366" r:id="rId59"/>
    <p:sldId id="315" r:id="rId60"/>
    <p:sldId id="367" r:id="rId61"/>
    <p:sldId id="316" r:id="rId62"/>
    <p:sldId id="368" r:id="rId63"/>
    <p:sldId id="307" r:id="rId64"/>
    <p:sldId id="369" r:id="rId65"/>
    <p:sldId id="317" r:id="rId66"/>
    <p:sldId id="318" r:id="rId67"/>
    <p:sldId id="319" r:id="rId68"/>
    <p:sldId id="370" r:id="rId69"/>
    <p:sldId id="371" r:id="rId70"/>
    <p:sldId id="310" r:id="rId71"/>
    <p:sldId id="320" r:id="rId72"/>
    <p:sldId id="321" r:id="rId73"/>
    <p:sldId id="309" r:id="rId74"/>
    <p:sldId id="308" r:id="rId75"/>
    <p:sldId id="288" r:id="rId76"/>
    <p:sldId id="323" r:id="rId77"/>
    <p:sldId id="327" r:id="rId78"/>
    <p:sldId id="328" r:id="rId79"/>
    <p:sldId id="329" r:id="rId80"/>
    <p:sldId id="330" r:id="rId81"/>
    <p:sldId id="331" r:id="rId82"/>
    <p:sldId id="332" r:id="rId83"/>
    <p:sldId id="333" r:id="rId84"/>
    <p:sldId id="326" r:id="rId85"/>
    <p:sldId id="325" r:id="rId86"/>
    <p:sldId id="334" r:id="rId87"/>
    <p:sldId id="335" r:id="rId88"/>
    <p:sldId id="336" r:id="rId89"/>
    <p:sldId id="337" r:id="rId90"/>
    <p:sldId id="338" r:id="rId91"/>
    <p:sldId id="339" r:id="rId92"/>
    <p:sldId id="340" r:id="rId93"/>
    <p:sldId id="343" r:id="rId94"/>
    <p:sldId id="342" r:id="rId95"/>
    <p:sldId id="344" r:id="rId96"/>
    <p:sldId id="345" r:id="rId97"/>
    <p:sldId id="324" r:id="rId98"/>
    <p:sldId id="346" r:id="rId99"/>
    <p:sldId id="347" r:id="rId100"/>
    <p:sldId id="348" r:id="rId101"/>
    <p:sldId id="349" r:id="rId102"/>
    <p:sldId id="350" r:id="rId103"/>
    <p:sldId id="353" r:id="rId104"/>
    <p:sldId id="356" r:id="rId105"/>
    <p:sldId id="357" r:id="rId106"/>
    <p:sldId id="351" r:id="rId107"/>
    <p:sldId id="358" r:id="rId108"/>
    <p:sldId id="374" r:id="rId109"/>
    <p:sldId id="375" r:id="rId1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0000"/>
    <a:srgbClr val="FF6600"/>
    <a:srgbClr val="8621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92" autoAdjust="0"/>
    <p:restoredTop sz="94660"/>
  </p:normalViewPr>
  <p:slideViewPr>
    <p:cSldViewPr>
      <p:cViewPr varScale="1">
        <p:scale>
          <a:sx n="68" d="100"/>
          <a:sy n="68" d="100"/>
        </p:scale>
        <p:origin x="372"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36C2BD-59EA-441C-A8A6-F2DFE584827D}" type="datetimeFigureOut">
              <a:rPr lang="en-US" smtClean="0"/>
              <a:t>12/8/2020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D79BED-A967-4037-A66C-379E932DE7DD}" type="slidenum">
              <a:rPr lang="en-US" smtClean="0"/>
              <a:t>‹#›</a:t>
            </a:fld>
            <a:endParaRPr lang="en-US"/>
          </a:p>
        </p:txBody>
      </p:sp>
    </p:spTree>
    <p:extLst>
      <p:ext uri="{BB962C8B-B14F-4D97-AF65-F5344CB8AC3E}">
        <p14:creationId xmlns:p14="http://schemas.microsoft.com/office/powerpoint/2010/main" val="3343970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79BED-A967-4037-A66C-379E932DE7DD}" type="slidenum">
              <a:rPr lang="en-US" smtClean="0"/>
              <a:t>4</a:t>
            </a:fld>
            <a:endParaRPr lang="en-US"/>
          </a:p>
        </p:txBody>
      </p:sp>
    </p:spTree>
    <p:extLst>
      <p:ext uri="{BB962C8B-B14F-4D97-AF65-F5344CB8AC3E}">
        <p14:creationId xmlns:p14="http://schemas.microsoft.com/office/powerpoint/2010/main" val="2275713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79BED-A967-4037-A66C-379E932DE7DD}" type="slidenum">
              <a:rPr lang="en-US" smtClean="0"/>
              <a:t>15</a:t>
            </a:fld>
            <a:endParaRPr lang="en-US"/>
          </a:p>
        </p:txBody>
      </p:sp>
    </p:spTree>
    <p:extLst>
      <p:ext uri="{BB962C8B-B14F-4D97-AF65-F5344CB8AC3E}">
        <p14:creationId xmlns:p14="http://schemas.microsoft.com/office/powerpoint/2010/main" val="3809292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3CFA014E-E947-4857-9B28-759AB2D30D58}" type="datetimeFigureOut">
              <a:rPr lang="en-US" smtClean="0"/>
              <a:t>12/8/2020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CD679656-47A9-4111-AA1E-462B13F230BC}"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CFA014E-E947-4857-9B28-759AB2D30D58}"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79656-47A9-4111-AA1E-462B13F230B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CFA014E-E947-4857-9B28-759AB2D30D58}"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79656-47A9-4111-AA1E-462B13F230B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CFA014E-E947-4857-9B28-759AB2D30D58}"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79656-47A9-4111-AA1E-462B13F230B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CFA014E-E947-4857-9B28-759AB2D30D58}"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CD679656-47A9-4111-AA1E-462B13F230B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CFA014E-E947-4857-9B28-759AB2D30D58}"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79656-47A9-4111-AA1E-462B13F230B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CFA014E-E947-4857-9B28-759AB2D30D58}" type="datetimeFigureOut">
              <a:rPr lang="en-US" smtClean="0"/>
              <a:t>12/8/2020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679656-47A9-4111-AA1E-462B13F230B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3CFA014E-E947-4857-9B28-759AB2D30D58}" type="datetimeFigureOut">
              <a:rPr lang="en-US" smtClean="0"/>
              <a:t>12/8/2020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679656-47A9-4111-AA1E-462B13F230B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A014E-E947-4857-9B28-759AB2D30D58}" type="datetimeFigureOut">
              <a:rPr lang="en-US" smtClean="0"/>
              <a:t>12/8/2020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679656-47A9-4111-AA1E-462B13F230B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CFA014E-E947-4857-9B28-759AB2D30D58}"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79656-47A9-4111-AA1E-462B13F230B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3CFA014E-E947-4857-9B28-759AB2D30D58}"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79656-47A9-4111-AA1E-462B13F230B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3CFA014E-E947-4857-9B28-759AB2D30D58}" type="datetimeFigureOut">
              <a:rPr lang="en-US" smtClean="0"/>
              <a:t>12/8/2020</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CD679656-47A9-4111-AA1E-462B13F230BC}"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2.xml"/><Relationship Id="rId1" Type="http://schemas.openxmlformats.org/officeDocument/2006/relationships/video" Target="https://www.youtube.com/embed/MWYKRI-zAoo"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5.emf"/></Relationships>
</file>

<file path=ppt/slides/_rels/slide4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7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457200"/>
            <a:ext cx="8229600" cy="1524000"/>
          </a:xfrm>
        </p:spPr>
        <p:txBody>
          <a:bodyPr>
            <a:noAutofit/>
          </a:bodyPr>
          <a:lstStyle/>
          <a:p>
            <a:r>
              <a:rPr lang="en-US" sz="4400" cap="none" dirty="0">
                <a:solidFill>
                  <a:srgbClr val="FFC000"/>
                </a:solidFill>
                <a:latin typeface="CG Times Bold" pitchFamily="18" charset="0"/>
              </a:rPr>
              <a:t>North Carolina </a:t>
            </a:r>
            <a:br>
              <a:rPr lang="en-US" sz="4400" cap="none" dirty="0">
                <a:solidFill>
                  <a:srgbClr val="FFC000"/>
                </a:solidFill>
                <a:latin typeface="CG Times Bold" pitchFamily="18" charset="0"/>
              </a:rPr>
            </a:br>
            <a:r>
              <a:rPr lang="en-US" sz="4400" cap="none" dirty="0">
                <a:solidFill>
                  <a:srgbClr val="FFC000"/>
                </a:solidFill>
                <a:latin typeface="CG Times Bold" pitchFamily="18" charset="0"/>
              </a:rPr>
              <a:t>Emissions Inspection Program</a:t>
            </a:r>
          </a:p>
        </p:txBody>
      </p:sp>
      <p:sp>
        <p:nvSpPr>
          <p:cNvPr id="3" name="Subtitle 2"/>
          <p:cNvSpPr>
            <a:spLocks noGrp="1"/>
          </p:cNvSpPr>
          <p:nvPr>
            <p:ph type="subTitle" idx="1"/>
          </p:nvPr>
        </p:nvSpPr>
        <p:spPr>
          <a:xfrm>
            <a:off x="1371600" y="4572000"/>
            <a:ext cx="6400800" cy="1752600"/>
          </a:xfrm>
        </p:spPr>
        <p:txBody>
          <a:bodyPr>
            <a:normAutofit/>
          </a:bodyPr>
          <a:lstStyle/>
          <a:p>
            <a:r>
              <a:rPr lang="en-US" sz="3200" b="1" dirty="0">
                <a:solidFill>
                  <a:srgbClr val="FFC000"/>
                </a:solidFill>
                <a:effectLst>
                  <a:outerShdw blurRad="38100" dist="38100" dir="2700000" algn="tl">
                    <a:srgbClr val="000000">
                      <a:alpha val="43137"/>
                    </a:srgbClr>
                  </a:outerShdw>
                </a:effectLst>
                <a:latin typeface="CG Times Bold"/>
              </a:rPr>
              <a:t>On Board Diagnostics (OBD)</a:t>
            </a:r>
          </a:p>
          <a:p>
            <a:r>
              <a:rPr lang="en-US" sz="3200" b="1" dirty="0">
                <a:solidFill>
                  <a:srgbClr val="FFC000"/>
                </a:solidFill>
                <a:effectLst>
                  <a:outerShdw blurRad="38100" dist="38100" dir="2700000" algn="tl">
                    <a:srgbClr val="000000">
                      <a:alpha val="43137"/>
                    </a:srgbClr>
                  </a:outerShdw>
                </a:effectLst>
                <a:latin typeface="CG Times Bold"/>
              </a:rPr>
              <a:t>Emissions Certification Course</a:t>
            </a:r>
          </a:p>
          <a:p>
            <a:r>
              <a:rPr lang="en-US" sz="3200" b="1" dirty="0">
                <a:solidFill>
                  <a:srgbClr val="FFC000"/>
                </a:solidFill>
                <a:effectLst>
                  <a:outerShdw blurRad="38100" dist="38100" dir="2700000" algn="tl">
                    <a:srgbClr val="000000">
                      <a:alpha val="43137"/>
                    </a:srgbClr>
                  </a:outerShdw>
                </a:effectLst>
                <a:latin typeface="CG Times Bold"/>
              </a:rPr>
              <a:t>Inspection Procedures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2286000"/>
            <a:ext cx="5257800" cy="2132860"/>
          </a:xfrm>
          <a:prstGeom prst="rect">
            <a:avLst/>
          </a:prstGeom>
        </p:spPr>
      </p:pic>
    </p:spTree>
    <p:extLst>
      <p:ext uri="{BB962C8B-B14F-4D97-AF65-F5344CB8AC3E}">
        <p14:creationId xmlns:p14="http://schemas.microsoft.com/office/powerpoint/2010/main" val="3208651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sz="4400" dirty="0">
                <a:solidFill>
                  <a:srgbClr val="FFC000"/>
                </a:solidFill>
              </a:rPr>
              <a:t>Mechanic Qualifications</a:t>
            </a:r>
          </a:p>
        </p:txBody>
      </p:sp>
      <p:sp>
        <p:nvSpPr>
          <p:cNvPr id="3" name="Content Placeholder 2"/>
          <p:cNvSpPr>
            <a:spLocks noGrp="1"/>
          </p:cNvSpPr>
          <p:nvPr>
            <p:ph idx="1"/>
          </p:nvPr>
        </p:nvSpPr>
        <p:spPr>
          <a:xfrm>
            <a:off x="457200" y="990600"/>
            <a:ext cx="8229600" cy="5715000"/>
          </a:xfrm>
        </p:spPr>
        <p:txBody>
          <a:bodyPr>
            <a:noAutofit/>
          </a:bodyPr>
          <a:lstStyle/>
          <a:p>
            <a:pPr marL="137160" marR="13920" indent="0">
              <a:buClr>
                <a:srgbClr val="FFC000"/>
              </a:buClr>
              <a:buNone/>
            </a:pPr>
            <a:r>
              <a:rPr lang="en-US" sz="2200" dirty="0">
                <a:solidFill>
                  <a:srgbClr val="FFC000"/>
                </a:solidFill>
                <a:latin typeface="CG Times Bold" pitchFamily="18" charset="0"/>
              </a:rPr>
              <a:t>An applicant for a license as an emissions inspection mechanic must meet all of the following requirements for </a:t>
            </a:r>
            <a:r>
              <a:rPr lang="en-US" sz="2200" u="sng" dirty="0">
                <a:solidFill>
                  <a:srgbClr val="FFC000"/>
                </a:solidFill>
                <a:latin typeface="CG Times Bold" pitchFamily="18" charset="0"/>
              </a:rPr>
              <a:t>initial</a:t>
            </a:r>
            <a:r>
              <a:rPr lang="en-US" sz="2200" dirty="0">
                <a:solidFill>
                  <a:srgbClr val="FFC000"/>
                </a:solidFill>
                <a:latin typeface="CG Times Bold" pitchFamily="18" charset="0"/>
              </a:rPr>
              <a:t> and </a:t>
            </a:r>
            <a:r>
              <a:rPr lang="en-US" sz="2200" u="sng" dirty="0">
                <a:solidFill>
                  <a:srgbClr val="FFC000"/>
                </a:solidFill>
                <a:latin typeface="CG Times Bold" pitchFamily="18" charset="0"/>
              </a:rPr>
              <a:t>continued</a:t>
            </a:r>
            <a:r>
              <a:rPr lang="en-US" sz="2200" dirty="0">
                <a:solidFill>
                  <a:srgbClr val="FFC000"/>
                </a:solidFill>
                <a:latin typeface="CG Times Bold" pitchFamily="18" charset="0"/>
              </a:rPr>
              <a:t> certification:</a:t>
            </a:r>
          </a:p>
          <a:p>
            <a:pPr marL="137160" marR="13920" indent="0">
              <a:buClr>
                <a:srgbClr val="FFC000"/>
              </a:buClr>
              <a:buNone/>
            </a:pPr>
            <a:endParaRPr lang="en-US" sz="8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The applicant must have a license as a safety inspection mechanic in North Carolina.</a:t>
            </a:r>
          </a:p>
          <a:p>
            <a:pPr marL="594360" marR="13920" indent="-457200">
              <a:buClr>
                <a:srgbClr val="FFC000"/>
              </a:buClr>
              <a:buSzPct val="100000"/>
              <a:buFont typeface="+mj-lt"/>
              <a:buAutoNum type="arabicPeriod"/>
            </a:pPr>
            <a:endParaRPr lang="en-US" sz="8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The applicant must have a drivers license that is valid in North Carolina.</a:t>
            </a:r>
          </a:p>
          <a:p>
            <a:pPr marL="594360" marR="13920" indent="-457200">
              <a:buClr>
                <a:srgbClr val="FFC000"/>
              </a:buClr>
              <a:buSzPct val="100000"/>
              <a:buFont typeface="+mj-lt"/>
              <a:buAutoNum type="arabicPeriod"/>
            </a:pPr>
            <a:endParaRPr lang="en-US" sz="8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The applicant must be of good character and have a reputation for honesty and be able to successfully pass a background check as required by the Division</a:t>
            </a:r>
            <a:r>
              <a:rPr lang="en-US" sz="2200" b="1" dirty="0">
                <a:solidFill>
                  <a:srgbClr val="FFC000"/>
                </a:solidFill>
                <a:latin typeface="CG Times Bold" pitchFamily="18" charset="0"/>
              </a:rPr>
              <a:t>. </a:t>
            </a:r>
            <a:r>
              <a:rPr lang="en-US" sz="2200" b="1" kern="0" dirty="0">
                <a:solidFill>
                  <a:srgbClr val="66FF33"/>
                </a:solidFill>
                <a:effectLst>
                  <a:outerShdw blurRad="38100" dist="38100" dir="2700000" algn="tl">
                    <a:srgbClr val="000000"/>
                  </a:outerShdw>
                </a:effectLst>
                <a:latin typeface="Garamond"/>
              </a:rPr>
              <a:t>(Applicants that are denied licensing because of prior criminal history will have the opportunity to schedule a hearing with the Office of Administrative Hearings to request reinstatement)</a:t>
            </a:r>
          </a:p>
          <a:p>
            <a:pPr marL="594360" marR="13920" indent="-457200">
              <a:buClr>
                <a:srgbClr val="FFC000"/>
              </a:buClr>
              <a:buSzPct val="100000"/>
              <a:buFont typeface="+mj-lt"/>
              <a:buAutoNum type="arabicPeriod"/>
            </a:pPr>
            <a:endParaRPr lang="en-US" sz="2000" b="1" kern="0" dirty="0">
              <a:solidFill>
                <a:srgbClr val="66FF33"/>
              </a:solidFill>
              <a:effectLst>
                <a:outerShdw blurRad="38100" dist="38100" dir="2700000" algn="tl">
                  <a:srgbClr val="000000"/>
                </a:outerShdw>
              </a:effectLst>
              <a:latin typeface="Garamond"/>
            </a:endParaRPr>
          </a:p>
          <a:p>
            <a:pPr marL="0" lvl="0" indent="0" fontAlgn="base">
              <a:spcAft>
                <a:spcPct val="0"/>
              </a:spcAft>
              <a:buClr>
                <a:srgbClr val="FFCC00"/>
              </a:buClr>
              <a:buSzPct val="70000"/>
              <a:buNone/>
              <a:defRPr/>
            </a:pPr>
            <a:r>
              <a:rPr lang="en-US" sz="2000" b="1" kern="0" dirty="0">
                <a:solidFill>
                  <a:srgbClr val="66FF33"/>
                </a:solidFill>
                <a:effectLst>
                  <a:outerShdw blurRad="38100" dist="38100" dir="2700000" algn="tl">
                    <a:srgbClr val="000000"/>
                  </a:outerShdw>
                </a:effectLst>
                <a:latin typeface="Garamond"/>
              </a:rPr>
              <a:t>The license of a Emissions Inspector-Mechanic expires every 2 years. </a:t>
            </a:r>
          </a:p>
          <a:p>
            <a:pPr marL="594360" marR="13920" indent="-457200">
              <a:buClr>
                <a:srgbClr val="FFC000"/>
              </a:buClr>
              <a:buSzPct val="100000"/>
              <a:buFont typeface="+mj-lt"/>
              <a:buAutoNum type="arabicPeriod"/>
            </a:pPr>
            <a:endParaRPr lang="en-US" sz="2200" b="1" kern="0" dirty="0">
              <a:solidFill>
                <a:srgbClr val="66FF33"/>
              </a:solidFill>
              <a:effectLst>
                <a:outerShdw blurRad="38100" dist="38100" dir="2700000" algn="tl">
                  <a:srgbClr val="000000"/>
                </a:outerShdw>
              </a:effectLst>
              <a:latin typeface="Garamond"/>
            </a:endParaRPr>
          </a:p>
          <a:p>
            <a:pPr marL="594360" marR="13920" indent="-457200">
              <a:buClr>
                <a:srgbClr val="FFC000"/>
              </a:buClr>
              <a:buSzPct val="100000"/>
              <a:buFont typeface="+mj-lt"/>
              <a:buAutoNum type="arabicPeriod"/>
            </a:pPr>
            <a:endParaRPr lang="en-US" sz="2200" b="1" kern="0" dirty="0">
              <a:solidFill>
                <a:srgbClr val="66FF33"/>
              </a:solidFill>
              <a:effectLst>
                <a:outerShdw blurRad="38100" dist="38100" dir="2700000" algn="tl">
                  <a:srgbClr val="000000"/>
                </a:outerShdw>
              </a:effectLst>
              <a:latin typeface="Garamond"/>
            </a:endParaRPr>
          </a:p>
          <a:p>
            <a:pPr marL="594360" marR="13920" indent="-457200">
              <a:buClr>
                <a:srgbClr val="FFC000"/>
              </a:buClr>
              <a:buSzPct val="100000"/>
              <a:buFont typeface="+mj-lt"/>
              <a:buAutoNum type="arabicPeriod"/>
            </a:pPr>
            <a:endParaRPr lang="en-US" sz="2200" b="1" kern="0" dirty="0">
              <a:solidFill>
                <a:srgbClr val="66FF33"/>
              </a:solidFill>
              <a:effectLst>
                <a:outerShdw blurRad="38100" dist="38100" dir="2700000" algn="tl">
                  <a:srgbClr val="000000"/>
                </a:outerShdw>
              </a:effectLst>
              <a:latin typeface="Garamond"/>
            </a:endParaRPr>
          </a:p>
          <a:p>
            <a:pPr marL="594360" marR="13920" indent="-457200">
              <a:buClr>
                <a:srgbClr val="FFC000"/>
              </a:buClr>
              <a:buSzPct val="100000"/>
              <a:buFont typeface="+mj-lt"/>
              <a:buAutoNum type="arabicPeriod"/>
            </a:pPr>
            <a:endParaRPr lang="en-US" sz="2200" b="1" dirty="0">
              <a:solidFill>
                <a:srgbClr val="FFC000"/>
              </a:solidFill>
              <a:latin typeface="CG Times Bold" pitchFamily="18" charset="0"/>
            </a:endParaRPr>
          </a:p>
        </p:txBody>
      </p:sp>
    </p:spTree>
    <p:extLst>
      <p:ext uri="{BB962C8B-B14F-4D97-AF65-F5344CB8AC3E}">
        <p14:creationId xmlns:p14="http://schemas.microsoft.com/office/powerpoint/2010/main" val="8223647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Mechanic Training</a:t>
            </a:r>
          </a:p>
        </p:txBody>
      </p:sp>
      <p:sp>
        <p:nvSpPr>
          <p:cNvPr id="3" name="Content Placeholder 2"/>
          <p:cNvSpPr>
            <a:spLocks noGrp="1"/>
          </p:cNvSpPr>
          <p:nvPr>
            <p:ph idx="1"/>
          </p:nvPr>
        </p:nvSpPr>
        <p:spPr>
          <a:xfrm>
            <a:off x="457200" y="1371600"/>
            <a:ext cx="8229600" cy="54102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An emission inspection mechanic whose license has been suspended or revoked </a:t>
            </a:r>
            <a:r>
              <a:rPr lang="en-US" sz="2200" b="1" u="sng" dirty="0">
                <a:solidFill>
                  <a:srgbClr val="92D050"/>
                </a:solidFill>
                <a:latin typeface="CG Times Bold" pitchFamily="18" charset="0"/>
              </a:rPr>
              <a:t>must retake</a:t>
            </a:r>
            <a:r>
              <a:rPr lang="en-US" sz="2200" b="1" dirty="0">
                <a:solidFill>
                  <a:srgbClr val="92D050"/>
                </a:solidFill>
                <a:latin typeface="CG Times Bold" pitchFamily="18" charset="0"/>
              </a:rPr>
              <a:t> </a:t>
            </a:r>
            <a:r>
              <a:rPr lang="en-US" sz="2200" dirty="0">
                <a:solidFill>
                  <a:srgbClr val="FFC000"/>
                </a:solidFill>
                <a:latin typeface="CG Times Bold" pitchFamily="18" charset="0"/>
              </a:rPr>
              <a:t>and successfully complete the required course before the mechanics license can be reinstated. Failure to successfully complete this course continues the period of suspension or revocation until the course is completed successfully.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4029075"/>
            <a:ext cx="2143125" cy="2143125"/>
          </a:xfrm>
          <a:prstGeom prst="rect">
            <a:avLst/>
          </a:prstGeom>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029075"/>
            <a:ext cx="38862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37115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91600" cy="1143000"/>
          </a:xfrm>
        </p:spPr>
        <p:txBody>
          <a:bodyPr>
            <a:noAutofit/>
          </a:bodyPr>
          <a:lstStyle/>
          <a:p>
            <a:r>
              <a:rPr lang="en-US" sz="4400" dirty="0">
                <a:solidFill>
                  <a:srgbClr val="FFC000"/>
                </a:solidFill>
              </a:rPr>
              <a:t>Station and Self-Inspector </a:t>
            </a:r>
            <a:r>
              <a:rPr lang="en-US" sz="3200" dirty="0">
                <a:solidFill>
                  <a:srgbClr val="FFC000"/>
                </a:solidFill>
              </a:rPr>
              <a:t>Responsibility</a:t>
            </a:r>
          </a:p>
        </p:txBody>
      </p:sp>
      <p:sp>
        <p:nvSpPr>
          <p:cNvPr id="3" name="Content Placeholder 2"/>
          <p:cNvSpPr>
            <a:spLocks noGrp="1"/>
          </p:cNvSpPr>
          <p:nvPr>
            <p:ph idx="1"/>
          </p:nvPr>
        </p:nvSpPr>
        <p:spPr>
          <a:xfrm>
            <a:off x="457200" y="1371600"/>
            <a:ext cx="8229600" cy="54102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It is the responsibility of an emissions inspection station and an emissions self-inspector to supervise the emissions mechanics it employs. A </a:t>
            </a:r>
            <a:r>
              <a:rPr lang="en-US" sz="2200" u="sng" dirty="0">
                <a:solidFill>
                  <a:srgbClr val="FFC000"/>
                </a:solidFill>
                <a:latin typeface="CG Times Bold" pitchFamily="18" charset="0"/>
              </a:rPr>
              <a:t>violation by an emissions inspector mechanic is considered a violation by the station</a:t>
            </a:r>
            <a:r>
              <a:rPr lang="en-US" sz="2200" dirty="0">
                <a:solidFill>
                  <a:srgbClr val="FFC000"/>
                </a:solidFill>
                <a:latin typeface="CG Times Bold" pitchFamily="18" charset="0"/>
              </a:rPr>
              <a:t> or self-inspector for whom the mechanic is employed.</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352801"/>
            <a:ext cx="5029201"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02162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8674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A person who does any of the following commits an infraction and, if found responsible, is liable for a penalty of up to $50.00.</a:t>
            </a:r>
          </a:p>
          <a:p>
            <a:pPr marL="137160" marR="13920" indent="0">
              <a:buClr>
                <a:srgbClr val="FFC000"/>
              </a:buClr>
              <a:buSzPct val="100000"/>
              <a:buNone/>
            </a:pPr>
            <a:endParaRPr lang="en-US" sz="8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000" dirty="0">
                <a:solidFill>
                  <a:srgbClr val="FFC000"/>
                </a:solidFill>
                <a:latin typeface="CG Times Bold" pitchFamily="18" charset="0"/>
              </a:rPr>
              <a:t>Operates a motor vehicle that is subject to inspection on a highway or public vehicular area in the State when the vehicle has not been inspected in accordance with General Statutes.</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000" dirty="0">
                <a:solidFill>
                  <a:srgbClr val="FFC000"/>
                </a:solidFill>
                <a:latin typeface="CG Times Bold" pitchFamily="18" charset="0"/>
              </a:rPr>
              <a:t>Allows an electronic inspection authorization to be issued to a vehicle owned or operated by that person, knowing that the vehicle was not inspected before the electronic inspection authorization was issued or was not inspected properly.</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000" dirty="0">
                <a:solidFill>
                  <a:srgbClr val="FFC000"/>
                </a:solidFill>
                <a:latin typeface="CG Times Bold" pitchFamily="18" charset="0"/>
              </a:rPr>
              <a:t>Issues an electronic inspection authorization to a vehicle, knowing or having reasonable grounds to know that an inspection of the vehicle was performed improperly.</a:t>
            </a:r>
          </a:p>
          <a:p>
            <a:pPr marL="594360" marR="13920" lvl="0" indent="-457200">
              <a:buClr>
                <a:srgbClr val="FFC000"/>
              </a:buClr>
              <a:buSzPct val="100000"/>
              <a:buFont typeface="+mj-lt"/>
              <a:buAutoNum type="alphaLcParenR" startAt="3"/>
            </a:pPr>
            <a:endParaRPr lang="en-US" sz="1000" dirty="0">
              <a:solidFill>
                <a:srgbClr val="FFC000"/>
              </a:solidFill>
              <a:latin typeface="CG Times Bold" pitchFamily="18" charset="0"/>
            </a:endParaRPr>
          </a:p>
          <a:p>
            <a:pPr marL="457200" marR="13920" lvl="1" indent="0">
              <a:buClr>
                <a:srgbClr val="FFC000"/>
              </a:buClr>
              <a:buSzPct val="100000"/>
              <a:buNone/>
            </a:pPr>
            <a:r>
              <a:rPr lang="en-US" sz="2000" dirty="0">
                <a:solidFill>
                  <a:srgbClr val="FFC000"/>
                </a:solidFill>
                <a:latin typeface="CG Times Bold" pitchFamily="18" charset="0"/>
              </a:rPr>
              <a:t>d)    Alters the original certified configuration or data link connectors of a  	vehicle in such a way as to make an emissions inspection by analysis 	of data provided by on-board diagnostic (OBD) equipment inaccurate 	or impossible.</a:t>
            </a:r>
          </a:p>
          <a:p>
            <a:pPr marL="914400" marR="13920" lvl="1" indent="-457200">
              <a:buClr>
                <a:srgbClr val="FFC000"/>
              </a:buClr>
              <a:buSzPct val="100000"/>
              <a:buFont typeface="+mj-lt"/>
              <a:buAutoNum type="alphaLcParenR"/>
            </a:pPr>
            <a:endParaRPr lang="en-US" sz="2200" b="1" dirty="0">
              <a:solidFill>
                <a:srgbClr val="862110"/>
              </a:solidFill>
              <a:latin typeface="CG Times Bold" pitchFamily="18" charset="0"/>
            </a:endParaRPr>
          </a:p>
        </p:txBody>
      </p:sp>
      <p:sp>
        <p:nvSpPr>
          <p:cNvPr id="2" name="Title 1"/>
          <p:cNvSpPr>
            <a:spLocks noGrp="1"/>
          </p:cNvSpPr>
          <p:nvPr>
            <p:ph type="title"/>
          </p:nvPr>
        </p:nvSpPr>
        <p:spPr>
          <a:xfrm>
            <a:off x="228600" y="152400"/>
            <a:ext cx="8686800" cy="533400"/>
          </a:xfrm>
        </p:spPr>
        <p:txBody>
          <a:bodyPr>
            <a:noAutofit/>
          </a:bodyPr>
          <a:lstStyle/>
          <a:p>
            <a:r>
              <a:rPr lang="en-US" sz="4400" dirty="0">
                <a:solidFill>
                  <a:srgbClr val="FFC000"/>
                </a:solidFill>
              </a:rPr>
              <a:t>Criminal Infractions</a:t>
            </a:r>
          </a:p>
        </p:txBody>
      </p:sp>
    </p:spTree>
    <p:extLst>
      <p:ext uri="{BB962C8B-B14F-4D97-AF65-F5344CB8AC3E}">
        <p14:creationId xmlns:p14="http://schemas.microsoft.com/office/powerpoint/2010/main" val="6898847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Criminal Felony Violations</a:t>
            </a:r>
          </a:p>
        </p:txBody>
      </p:sp>
      <p:sp>
        <p:nvSpPr>
          <p:cNvPr id="3" name="Content Placeholder 2"/>
          <p:cNvSpPr>
            <a:spLocks noGrp="1"/>
          </p:cNvSpPr>
          <p:nvPr>
            <p:ph idx="1"/>
          </p:nvPr>
        </p:nvSpPr>
        <p:spPr>
          <a:xfrm>
            <a:off x="457200" y="1371600"/>
            <a:ext cx="8229600" cy="5410200"/>
          </a:xfrm>
        </p:spPr>
        <p:txBody>
          <a:bodyPr>
            <a:noAutofit/>
          </a:bodyPr>
          <a:lstStyle/>
          <a:p>
            <a:pPr marL="137160" marR="13920" indent="0">
              <a:buClr>
                <a:srgbClr val="FFC000"/>
              </a:buClr>
              <a:buSzPct val="100000"/>
              <a:buNone/>
            </a:pPr>
            <a:r>
              <a:rPr lang="en-US" sz="2000" dirty="0">
                <a:solidFill>
                  <a:srgbClr val="FFC000"/>
                </a:solidFill>
                <a:latin typeface="CG Times Bold" pitchFamily="18" charset="0"/>
              </a:rPr>
              <a:t>A person who does any of the following commits a Class I felony:</a:t>
            </a:r>
          </a:p>
          <a:p>
            <a:pPr marL="137160" marR="13920" indent="0">
              <a:buClr>
                <a:srgbClr val="FFC000"/>
              </a:buClr>
              <a:buSzPct val="100000"/>
              <a:buNone/>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000" dirty="0">
                <a:solidFill>
                  <a:srgbClr val="FFC000"/>
                </a:solidFill>
                <a:latin typeface="CG Times Bold" pitchFamily="18" charset="0"/>
              </a:rPr>
              <a:t>Buys, sell or possess an electronic inspection authorization other than as the result of either of the following:</a:t>
            </a:r>
          </a:p>
          <a:p>
            <a:pPr marL="594360" marR="13920" indent="-457200">
              <a:buClr>
                <a:srgbClr val="FFC000"/>
              </a:buClr>
              <a:buSzPct val="100000"/>
              <a:buFont typeface="+mj-lt"/>
              <a:buAutoNum type="alphaLcParenR"/>
            </a:pPr>
            <a:endParaRPr lang="en-US" sz="1000" dirty="0">
              <a:solidFill>
                <a:srgbClr val="FFC000"/>
              </a:solidFill>
              <a:latin typeface="CG Times Bold" pitchFamily="18" charset="0"/>
            </a:endParaRPr>
          </a:p>
          <a:p>
            <a:pPr marL="457200" marR="13920" lvl="1" indent="0">
              <a:buClr>
                <a:srgbClr val="FFC000"/>
              </a:buClr>
              <a:buSzPct val="100000"/>
              <a:buNone/>
            </a:pPr>
            <a:r>
              <a:rPr lang="en-US" sz="2000" dirty="0">
                <a:solidFill>
                  <a:srgbClr val="FFC000"/>
                </a:solidFill>
                <a:latin typeface="CG Times Bold" pitchFamily="18" charset="0"/>
              </a:rPr>
              <a:t>       1.  Having a license as an inspection station, a self-inspector, or an 	     inspection mechanic and obtaining the electronic inspection 	     authorization from the Division in the course of business.</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457200" marR="13920" lvl="1" indent="0">
              <a:buClr>
                <a:srgbClr val="FFC000"/>
              </a:buClr>
              <a:buSzPct val="100000"/>
              <a:buNone/>
            </a:pPr>
            <a:r>
              <a:rPr lang="en-US" sz="2000" dirty="0">
                <a:solidFill>
                  <a:srgbClr val="FFC000"/>
                </a:solidFill>
                <a:latin typeface="CG Times Bold" pitchFamily="18" charset="0"/>
              </a:rPr>
              <a:t>       2.  A vehicle inspection in which the vehicle passed the inspection or 	     for which the vehicle received a waiver.</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457200" marR="13920" lvl="1" indent="0">
              <a:buClr>
                <a:srgbClr val="FFC000"/>
              </a:buClr>
              <a:buSzPct val="100000"/>
              <a:buNone/>
            </a:pPr>
            <a:r>
              <a:rPr lang="en-US" sz="2000" dirty="0">
                <a:solidFill>
                  <a:srgbClr val="FFC000"/>
                </a:solidFill>
                <a:latin typeface="CG Times Bold" pitchFamily="18" charset="0"/>
              </a:rPr>
              <a:t>b)    </a:t>
            </a:r>
            <a:r>
              <a:rPr lang="en-US" sz="2000" u="sng" dirty="0">
                <a:solidFill>
                  <a:srgbClr val="FFC000"/>
                </a:solidFill>
                <a:latin typeface="CG Times Bold" pitchFamily="18" charset="0"/>
              </a:rPr>
              <a:t>Solicits or accepts anything of value in order to pass a vehicle that </a:t>
            </a:r>
            <a:r>
              <a:rPr lang="en-US" sz="2000" dirty="0">
                <a:solidFill>
                  <a:srgbClr val="FFC000"/>
                </a:solidFill>
                <a:latin typeface="CG Times Bold" pitchFamily="18" charset="0"/>
              </a:rPr>
              <a:t>	</a:t>
            </a:r>
            <a:r>
              <a:rPr lang="en-US" sz="2000" u="sng" dirty="0">
                <a:solidFill>
                  <a:srgbClr val="FFC000"/>
                </a:solidFill>
                <a:latin typeface="CG Times Bold" pitchFamily="18" charset="0"/>
              </a:rPr>
              <a:t>fails a safety or emissions inspection.</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457200" marR="13920" lvl="1" indent="0">
              <a:buClr>
                <a:srgbClr val="FFC000"/>
              </a:buClr>
              <a:buSzPct val="100000"/>
              <a:buNone/>
            </a:pPr>
            <a:r>
              <a:rPr lang="en-US" sz="2000" dirty="0">
                <a:solidFill>
                  <a:srgbClr val="FFC000"/>
                </a:solidFill>
                <a:latin typeface="CG Times Bold" pitchFamily="18" charset="0"/>
              </a:rPr>
              <a:t>c)    Fails a vehicle for any reason not authorized by law.</a:t>
            </a:r>
          </a:p>
          <a:p>
            <a:pPr marL="914400" marR="13920" lvl="1" indent="-457200">
              <a:buClr>
                <a:srgbClr val="862110"/>
              </a:buClr>
              <a:buSzPct val="100000"/>
              <a:buFont typeface="+mj-lt"/>
              <a:buAutoNum type="alphaLcParenR"/>
            </a:pPr>
            <a:endParaRPr lang="en-US" sz="1800" dirty="0">
              <a:solidFill>
                <a:srgbClr val="FFC000"/>
              </a:solidFill>
              <a:latin typeface="CG Times Bold" pitchFamily="18" charset="0"/>
            </a:endParaRPr>
          </a:p>
          <a:p>
            <a:pPr marL="914400" marR="13920" lvl="1" indent="-457200">
              <a:buClr>
                <a:srgbClr val="FFC000"/>
              </a:buClr>
              <a:buSzPct val="100000"/>
              <a:buFont typeface="+mj-lt"/>
              <a:buAutoNum type="alphaLcParenR"/>
            </a:pPr>
            <a:endParaRPr lang="en-US" sz="2200" dirty="0">
              <a:solidFill>
                <a:srgbClr val="FFC000"/>
              </a:solidFill>
              <a:latin typeface="CG Times Bold" pitchFamily="18" charset="0"/>
            </a:endParaRPr>
          </a:p>
        </p:txBody>
      </p:sp>
    </p:spTree>
    <p:extLst>
      <p:ext uri="{BB962C8B-B14F-4D97-AF65-F5344CB8AC3E}">
        <p14:creationId xmlns:p14="http://schemas.microsoft.com/office/powerpoint/2010/main" val="8602075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Autofit/>
          </a:bodyPr>
          <a:lstStyle/>
          <a:p>
            <a:r>
              <a:rPr lang="en-US" sz="4400" dirty="0">
                <a:solidFill>
                  <a:srgbClr val="FFC000"/>
                </a:solidFill>
              </a:rPr>
              <a:t>Clean Scanning</a:t>
            </a:r>
          </a:p>
        </p:txBody>
      </p:sp>
      <p:sp>
        <p:nvSpPr>
          <p:cNvPr id="3" name="Content Placeholder 2"/>
          <p:cNvSpPr>
            <a:spLocks noGrp="1"/>
          </p:cNvSpPr>
          <p:nvPr>
            <p:ph idx="1"/>
          </p:nvPr>
        </p:nvSpPr>
        <p:spPr>
          <a:xfrm>
            <a:off x="457200" y="1066800"/>
            <a:ext cx="8229600" cy="54102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Clean scanning is defined as a </a:t>
            </a:r>
            <a:r>
              <a:rPr lang="en-US" sz="2200" u="sng" dirty="0">
                <a:solidFill>
                  <a:srgbClr val="FFC000"/>
                </a:solidFill>
                <a:latin typeface="CG Times Bold" pitchFamily="18" charset="0"/>
              </a:rPr>
              <a:t>fraudulent inspection through the manipulation</a:t>
            </a:r>
            <a:r>
              <a:rPr lang="en-US" sz="2200" dirty="0">
                <a:solidFill>
                  <a:srgbClr val="FFC000"/>
                </a:solidFill>
                <a:latin typeface="CG Times Bold" pitchFamily="18" charset="0"/>
              </a:rPr>
              <a:t> of testing procedures to pass a vehicle that:</a:t>
            </a:r>
          </a:p>
          <a:p>
            <a:pPr marL="137160" marR="13920" indent="0">
              <a:buClr>
                <a:srgbClr val="FFC000"/>
              </a:buClr>
              <a:buSzPct val="100000"/>
              <a:buNone/>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Has failed a previous test, or</a:t>
            </a:r>
          </a:p>
          <a:p>
            <a:pPr marL="594360" marR="13920" indent="-457200">
              <a:buClr>
                <a:srgbClr val="FFC000"/>
              </a:buClr>
              <a:buSzPct val="100000"/>
              <a:buFont typeface="+mj-lt"/>
              <a:buAutoNum type="alphaLcParenR"/>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Is not able to be tested due to too many emissions monitors set as not ready, or</a:t>
            </a:r>
          </a:p>
          <a:p>
            <a:pPr marL="594360" marR="13920" indent="-457200">
              <a:buClr>
                <a:srgbClr val="FFC000"/>
              </a:buClr>
              <a:buSzPct val="100000"/>
              <a:buFont typeface="+mj-lt"/>
              <a:buAutoNum type="alphaLcParenR"/>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To create a passing result for a vehicle that may not even be on site.</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419600"/>
            <a:ext cx="6112321"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28855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Contact Information</a:t>
            </a:r>
          </a:p>
        </p:txBody>
      </p:sp>
      <p:sp>
        <p:nvSpPr>
          <p:cNvPr id="3" name="Content Placeholder 2"/>
          <p:cNvSpPr>
            <a:spLocks noGrp="1"/>
          </p:cNvSpPr>
          <p:nvPr>
            <p:ph idx="1"/>
          </p:nvPr>
        </p:nvSpPr>
        <p:spPr>
          <a:xfrm>
            <a:off x="457200" y="1371600"/>
            <a:ext cx="8229600" cy="54102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The License &amp; Theft Bureau is divided </a:t>
            </a:r>
            <a:r>
              <a:rPr lang="en-US" sz="2200">
                <a:solidFill>
                  <a:srgbClr val="FFC000"/>
                </a:solidFill>
                <a:latin typeface="CG Times Bold" pitchFamily="18" charset="0"/>
              </a:rPr>
              <a:t>into seven </a:t>
            </a:r>
            <a:r>
              <a:rPr lang="en-US" sz="2200" dirty="0">
                <a:solidFill>
                  <a:srgbClr val="FFC000"/>
                </a:solidFill>
                <a:latin typeface="CG Times Bold" pitchFamily="18" charset="0"/>
              </a:rPr>
              <a:t>districts as indicated. The contact information for each district is as follows:</a:t>
            </a:r>
          </a:p>
          <a:p>
            <a:pPr marL="137160" marR="13920" indent="0">
              <a:buClr>
                <a:srgbClr val="862110"/>
              </a:buClr>
              <a:buSzPct val="100000"/>
              <a:buNone/>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dirty="0">
              <a:solidFill>
                <a:srgbClr val="862110"/>
              </a:solidFill>
              <a:latin typeface="CG Times Bold"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228338888"/>
              </p:ext>
            </p:extLst>
          </p:nvPr>
        </p:nvGraphicFramePr>
        <p:xfrm>
          <a:off x="762000" y="2412174"/>
          <a:ext cx="7620000" cy="3334198"/>
        </p:xfrm>
        <a:graphic>
          <a:graphicData uri="http://schemas.openxmlformats.org/drawingml/2006/table">
            <a:tbl>
              <a:tblPr firstRow="1" firstCol="1" bandRow="1"/>
              <a:tblGrid>
                <a:gridCol w="1409052">
                  <a:extLst>
                    <a:ext uri="{9D8B030D-6E8A-4147-A177-3AD203B41FA5}">
                      <a16:colId xmlns:a16="http://schemas.microsoft.com/office/drawing/2014/main" val="20000"/>
                    </a:ext>
                  </a:extLst>
                </a:gridCol>
                <a:gridCol w="1390510">
                  <a:extLst>
                    <a:ext uri="{9D8B030D-6E8A-4147-A177-3AD203B41FA5}">
                      <a16:colId xmlns:a16="http://schemas.microsoft.com/office/drawing/2014/main" val="20001"/>
                    </a:ext>
                  </a:extLst>
                </a:gridCol>
                <a:gridCol w="2039416">
                  <a:extLst>
                    <a:ext uri="{9D8B030D-6E8A-4147-A177-3AD203B41FA5}">
                      <a16:colId xmlns:a16="http://schemas.microsoft.com/office/drawing/2014/main" val="20002"/>
                    </a:ext>
                  </a:extLst>
                </a:gridCol>
                <a:gridCol w="2781022">
                  <a:extLst>
                    <a:ext uri="{9D8B030D-6E8A-4147-A177-3AD203B41FA5}">
                      <a16:colId xmlns:a16="http://schemas.microsoft.com/office/drawing/2014/main" val="20003"/>
                    </a:ext>
                  </a:extLst>
                </a:gridCol>
              </a:tblGrid>
              <a:tr h="0">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District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6280" marR="0" indent="-716280">
                        <a:lnSpc>
                          <a:spcPct val="115000"/>
                        </a:lnSpc>
                        <a:spcBef>
                          <a:spcPts val="0"/>
                        </a:spcBef>
                        <a:spcAft>
                          <a:spcPts val="0"/>
                        </a:spcAft>
                      </a:pPr>
                      <a:r>
                        <a:rPr lang="en-US" sz="1400" b="1">
                          <a:solidFill>
                            <a:srgbClr val="FFFF00"/>
                          </a:solidFill>
                          <a:effectLst/>
                          <a:latin typeface="Calibri"/>
                          <a:ea typeface="Calibri"/>
                          <a:cs typeface="Times New Roman"/>
                        </a:rPr>
                        <a:t>Phone: </a:t>
                      </a:r>
                    </a:p>
                    <a:p>
                      <a:pPr marL="716280" marR="0" indent="-716280">
                        <a:lnSpc>
                          <a:spcPct val="115000"/>
                        </a:lnSpc>
                        <a:spcBef>
                          <a:spcPts val="0"/>
                        </a:spcBef>
                        <a:spcAft>
                          <a:spcPts val="0"/>
                        </a:spcAft>
                      </a:pPr>
                      <a:r>
                        <a:rPr lang="en-US" sz="1400" b="1">
                          <a:solidFill>
                            <a:srgbClr val="FFFF00"/>
                          </a:solidFill>
                          <a:effectLst/>
                          <a:latin typeface="Calibri"/>
                          <a:ea typeface="Calibri"/>
                          <a:cs typeface="Times New Roman"/>
                        </a:rPr>
                        <a:t>Fax: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(252) 752-4435</a:t>
                      </a:r>
                    </a:p>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(252) 752-6926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2815 East Tenth Street</a:t>
                      </a:r>
                    </a:p>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Greenville, NC 27858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lnSpc>
                          <a:spcPct val="115000"/>
                        </a:lnSpc>
                        <a:spcBef>
                          <a:spcPts val="0"/>
                        </a:spcBef>
                        <a:spcAft>
                          <a:spcPts val="0"/>
                        </a:spcAft>
                      </a:pPr>
                      <a:r>
                        <a:rPr lang="en-US" sz="1400" b="1">
                          <a:solidFill>
                            <a:srgbClr val="FFFF00"/>
                          </a:solidFill>
                          <a:effectLst/>
                          <a:latin typeface="Calibri"/>
                          <a:ea typeface="Calibri"/>
                          <a:cs typeface="Times New Roman"/>
                        </a:rPr>
                        <a:t>District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solidFill>
                            <a:srgbClr val="FFFF00"/>
                          </a:solidFill>
                          <a:effectLst/>
                          <a:latin typeface="Calibri"/>
                          <a:ea typeface="Calibri"/>
                          <a:cs typeface="Times New Roman"/>
                        </a:rPr>
                        <a:t>Phone:</a:t>
                      </a:r>
                    </a:p>
                    <a:p>
                      <a:pPr marL="0" marR="0">
                        <a:lnSpc>
                          <a:spcPct val="115000"/>
                        </a:lnSpc>
                        <a:spcBef>
                          <a:spcPts val="0"/>
                        </a:spcBef>
                        <a:spcAft>
                          <a:spcPts val="0"/>
                        </a:spcAft>
                      </a:pPr>
                      <a:r>
                        <a:rPr lang="en-US" sz="1400" b="1">
                          <a:solidFill>
                            <a:srgbClr val="FFFF00"/>
                          </a:solidFill>
                          <a:effectLst/>
                          <a:latin typeface="Calibri"/>
                          <a:ea typeface="Calibri"/>
                          <a:cs typeface="Times New Roman"/>
                        </a:rPr>
                        <a:t>Fax: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solidFill>
                            <a:srgbClr val="FFFF00"/>
                          </a:solidFill>
                          <a:effectLst/>
                          <a:latin typeface="Calibri"/>
                          <a:ea typeface="Calibri"/>
                          <a:cs typeface="Times New Roman"/>
                        </a:rPr>
                        <a:t>(910) 486-1331</a:t>
                      </a:r>
                    </a:p>
                    <a:p>
                      <a:pPr marL="0" marR="0">
                        <a:lnSpc>
                          <a:spcPct val="115000"/>
                        </a:lnSpc>
                        <a:spcBef>
                          <a:spcPts val="0"/>
                        </a:spcBef>
                        <a:spcAft>
                          <a:spcPts val="0"/>
                        </a:spcAft>
                      </a:pPr>
                      <a:r>
                        <a:rPr lang="en-US" sz="1400" b="1">
                          <a:solidFill>
                            <a:srgbClr val="FFFF00"/>
                          </a:solidFill>
                          <a:effectLst/>
                          <a:latin typeface="Calibri"/>
                          <a:ea typeface="Calibri"/>
                          <a:cs typeface="Times New Roman"/>
                        </a:rPr>
                        <a:t>(910) 486-1322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4705</a:t>
                      </a:r>
                      <a:r>
                        <a:rPr lang="en-US" sz="1400" b="1" baseline="0" dirty="0">
                          <a:solidFill>
                            <a:srgbClr val="FFFF00"/>
                          </a:solidFill>
                          <a:effectLst/>
                          <a:latin typeface="Calibri"/>
                          <a:ea typeface="Calibri"/>
                          <a:cs typeface="Times New Roman"/>
                        </a:rPr>
                        <a:t> Clinton Rd.</a:t>
                      </a:r>
                    </a:p>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Fayetteville, NC 28303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0" marR="0">
                        <a:lnSpc>
                          <a:spcPct val="115000"/>
                        </a:lnSpc>
                        <a:spcBef>
                          <a:spcPts val="0"/>
                        </a:spcBef>
                        <a:spcAft>
                          <a:spcPts val="0"/>
                        </a:spcAft>
                      </a:pPr>
                      <a:r>
                        <a:rPr lang="en-US" sz="1400" b="1">
                          <a:solidFill>
                            <a:srgbClr val="FFFF00"/>
                          </a:solidFill>
                          <a:effectLst/>
                          <a:latin typeface="Calibri"/>
                          <a:ea typeface="Calibri"/>
                          <a:cs typeface="Times New Roman"/>
                        </a:rPr>
                        <a:t>District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Phone:</a:t>
                      </a:r>
                    </a:p>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Fax: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(919) 816-9194</a:t>
                      </a:r>
                    </a:p>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(919) 816-9680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solidFill>
                            <a:srgbClr val="FFFF00"/>
                          </a:solidFill>
                          <a:effectLst/>
                          <a:latin typeface="Calibri"/>
                          <a:ea typeface="Calibri"/>
                          <a:cs typeface="Times New Roman"/>
                        </a:rPr>
                        <a:t>3231 Avent Ferry Road</a:t>
                      </a:r>
                    </a:p>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Raleigh, NC 27627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0" marR="0">
                        <a:lnSpc>
                          <a:spcPct val="115000"/>
                        </a:lnSpc>
                        <a:spcBef>
                          <a:spcPts val="0"/>
                        </a:spcBef>
                        <a:spcAft>
                          <a:spcPts val="0"/>
                        </a:spcAft>
                      </a:pPr>
                      <a:r>
                        <a:rPr lang="en-US" sz="1400" b="1">
                          <a:solidFill>
                            <a:srgbClr val="FFFF00"/>
                          </a:solidFill>
                          <a:effectLst/>
                          <a:latin typeface="Calibri"/>
                          <a:ea typeface="Calibri"/>
                          <a:cs typeface="Times New Roman"/>
                        </a:rPr>
                        <a:t>District 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solidFill>
                            <a:srgbClr val="FFFF00"/>
                          </a:solidFill>
                          <a:effectLst/>
                          <a:latin typeface="Calibri"/>
                          <a:ea typeface="Calibri"/>
                          <a:cs typeface="Times New Roman"/>
                        </a:rPr>
                        <a:t>Phone:</a:t>
                      </a:r>
                    </a:p>
                    <a:p>
                      <a:pPr marL="0" marR="0">
                        <a:lnSpc>
                          <a:spcPct val="115000"/>
                        </a:lnSpc>
                        <a:spcBef>
                          <a:spcPts val="0"/>
                        </a:spcBef>
                        <a:spcAft>
                          <a:spcPts val="0"/>
                        </a:spcAft>
                      </a:pPr>
                      <a:r>
                        <a:rPr lang="en-US" sz="1400" b="1">
                          <a:solidFill>
                            <a:srgbClr val="FFFF00"/>
                          </a:solidFill>
                          <a:effectLst/>
                          <a:latin typeface="Calibri"/>
                          <a:ea typeface="Calibri"/>
                          <a:cs typeface="Times New Roman"/>
                        </a:rPr>
                        <a:t>Fax: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(336) 256-2024</a:t>
                      </a:r>
                    </a:p>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(336) 256-2030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solidFill>
                            <a:srgbClr val="FFFF00"/>
                          </a:solidFill>
                          <a:effectLst/>
                          <a:latin typeface="Calibri"/>
                          <a:ea typeface="Calibri"/>
                          <a:cs typeface="Times New Roman"/>
                        </a:rPr>
                        <a:t>2391 Coliseum Blvd</a:t>
                      </a:r>
                    </a:p>
                    <a:p>
                      <a:pPr marL="0" marR="0">
                        <a:lnSpc>
                          <a:spcPct val="115000"/>
                        </a:lnSpc>
                        <a:spcBef>
                          <a:spcPts val="0"/>
                        </a:spcBef>
                        <a:spcAft>
                          <a:spcPts val="0"/>
                        </a:spcAft>
                      </a:pPr>
                      <a:r>
                        <a:rPr lang="en-US" sz="1400" b="1">
                          <a:solidFill>
                            <a:srgbClr val="FFFF00"/>
                          </a:solidFill>
                          <a:effectLst/>
                          <a:latin typeface="Calibri"/>
                          <a:ea typeface="Calibri"/>
                          <a:cs typeface="Times New Roman"/>
                        </a:rPr>
                        <a:t>Greensboro, NC 27403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L="0" marR="0">
                        <a:lnSpc>
                          <a:spcPct val="115000"/>
                        </a:lnSpc>
                        <a:spcBef>
                          <a:spcPts val="0"/>
                        </a:spcBef>
                        <a:spcAft>
                          <a:spcPts val="0"/>
                        </a:spcAft>
                      </a:pPr>
                      <a:r>
                        <a:rPr lang="en-US" sz="1400" b="1">
                          <a:solidFill>
                            <a:srgbClr val="FFFF00"/>
                          </a:solidFill>
                          <a:effectLst/>
                          <a:latin typeface="Calibri"/>
                          <a:ea typeface="Calibri"/>
                          <a:cs typeface="Times New Roman"/>
                        </a:rPr>
                        <a:t>District 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solidFill>
                            <a:srgbClr val="FFFF00"/>
                          </a:solidFill>
                          <a:effectLst/>
                          <a:latin typeface="Calibri"/>
                          <a:ea typeface="Calibri"/>
                          <a:cs typeface="Times New Roman"/>
                        </a:rPr>
                        <a:t>Phone:</a:t>
                      </a:r>
                    </a:p>
                    <a:p>
                      <a:pPr marL="0" marR="0">
                        <a:lnSpc>
                          <a:spcPct val="115000"/>
                        </a:lnSpc>
                        <a:spcBef>
                          <a:spcPts val="0"/>
                        </a:spcBef>
                        <a:spcAft>
                          <a:spcPts val="0"/>
                        </a:spcAft>
                      </a:pPr>
                      <a:r>
                        <a:rPr lang="en-US" sz="1400" b="1">
                          <a:solidFill>
                            <a:srgbClr val="FFFF00"/>
                          </a:solidFill>
                          <a:effectLst/>
                          <a:latin typeface="Calibri"/>
                          <a:ea typeface="Calibri"/>
                          <a:cs typeface="Times New Roman"/>
                        </a:rPr>
                        <a:t>Fax: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(336) 767-8808</a:t>
                      </a:r>
                    </a:p>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(336) 767-4780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470 W. Hanes Mill Rd.  Suite 103</a:t>
                      </a:r>
                    </a:p>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Winston Salem, NC 27105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marL="0" marR="0">
                        <a:lnSpc>
                          <a:spcPct val="115000"/>
                        </a:lnSpc>
                        <a:spcBef>
                          <a:spcPts val="0"/>
                        </a:spcBef>
                        <a:spcAft>
                          <a:spcPts val="0"/>
                        </a:spcAft>
                      </a:pPr>
                      <a:r>
                        <a:rPr lang="en-US" sz="1400" b="1">
                          <a:solidFill>
                            <a:srgbClr val="FFFF00"/>
                          </a:solidFill>
                          <a:effectLst/>
                          <a:latin typeface="Calibri"/>
                          <a:ea typeface="Calibri"/>
                          <a:cs typeface="Times New Roman"/>
                        </a:rPr>
                        <a:t>District 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solidFill>
                            <a:srgbClr val="FFFF00"/>
                          </a:solidFill>
                          <a:effectLst/>
                          <a:latin typeface="Calibri"/>
                          <a:ea typeface="Calibri"/>
                          <a:cs typeface="Times New Roman"/>
                        </a:rPr>
                        <a:t>Phone:</a:t>
                      </a:r>
                    </a:p>
                    <a:p>
                      <a:pPr marL="0" marR="0">
                        <a:lnSpc>
                          <a:spcPct val="115000"/>
                        </a:lnSpc>
                        <a:spcBef>
                          <a:spcPts val="0"/>
                        </a:spcBef>
                        <a:spcAft>
                          <a:spcPts val="0"/>
                        </a:spcAft>
                      </a:pPr>
                      <a:r>
                        <a:rPr lang="en-US" sz="1400" b="1">
                          <a:solidFill>
                            <a:srgbClr val="FFFF00"/>
                          </a:solidFill>
                          <a:effectLst/>
                          <a:latin typeface="Calibri"/>
                          <a:ea typeface="Calibri"/>
                          <a:cs typeface="Times New Roman"/>
                        </a:rPr>
                        <a:t>Fax: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(704) 331-4500</a:t>
                      </a:r>
                    </a:p>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(704) 331-4532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12101</a:t>
                      </a:r>
                      <a:r>
                        <a:rPr lang="en-US" sz="1400" b="1" baseline="0" dirty="0">
                          <a:solidFill>
                            <a:srgbClr val="FFFF00"/>
                          </a:solidFill>
                          <a:effectLst/>
                          <a:latin typeface="Calibri"/>
                          <a:ea typeface="Calibri"/>
                          <a:cs typeface="Times New Roman"/>
                        </a:rPr>
                        <a:t> Mt. Holly Huntersville Rd. </a:t>
                      </a:r>
                      <a:r>
                        <a:rPr lang="en-US" sz="1400" b="1" dirty="0">
                          <a:solidFill>
                            <a:srgbClr val="FFFF00"/>
                          </a:solidFill>
                          <a:effectLst/>
                          <a:latin typeface="Calibri"/>
                          <a:ea typeface="Calibri"/>
                          <a:cs typeface="Times New Roman"/>
                        </a:rPr>
                        <a:t>Charlotte, NC 28078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District 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solidFill>
                            <a:srgbClr val="FFFF00"/>
                          </a:solidFill>
                          <a:effectLst/>
                          <a:latin typeface="Calibri"/>
                          <a:ea typeface="Calibri"/>
                          <a:cs typeface="Times New Roman"/>
                        </a:rPr>
                        <a:t>Phone:</a:t>
                      </a:r>
                    </a:p>
                    <a:p>
                      <a:pPr marL="0" marR="0">
                        <a:lnSpc>
                          <a:spcPct val="115000"/>
                        </a:lnSpc>
                        <a:spcBef>
                          <a:spcPts val="0"/>
                        </a:spcBef>
                        <a:spcAft>
                          <a:spcPts val="0"/>
                        </a:spcAft>
                      </a:pPr>
                      <a:r>
                        <a:rPr lang="en-US" sz="1400" b="1">
                          <a:solidFill>
                            <a:srgbClr val="FFFF00"/>
                          </a:solidFill>
                          <a:effectLst/>
                          <a:latin typeface="Calibri"/>
                          <a:ea typeface="Calibri"/>
                          <a:cs typeface="Times New Roman"/>
                        </a:rPr>
                        <a:t>Fax: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(828) 782-9643</a:t>
                      </a:r>
                    </a:p>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(828) 251-6110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1624 Patton Avenue</a:t>
                      </a:r>
                    </a:p>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Asheville, NC 28806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449020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Conclusion</a:t>
            </a:r>
          </a:p>
        </p:txBody>
      </p:sp>
      <p:sp>
        <p:nvSpPr>
          <p:cNvPr id="3" name="Content Placeholder 2"/>
          <p:cNvSpPr>
            <a:spLocks noGrp="1"/>
          </p:cNvSpPr>
          <p:nvPr>
            <p:ph idx="1"/>
          </p:nvPr>
        </p:nvSpPr>
        <p:spPr>
          <a:xfrm>
            <a:off x="457200" y="1371600"/>
            <a:ext cx="8229600" cy="54102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During this block of instruction, we have discussed the negative effects of air pollution and its possible impact on our future. Although many debates can be held over the validity of reduction methods, no one can debate the need for such programs, as the evidence is overwhelming. Through proper maintenance of our vehicles, we are taking a proactive approach that helps the environment, increase our fuel mileage and extends the life of our vehicles. With all these positives, willful participation should be easily obtained.</a:t>
            </a:r>
          </a:p>
        </p:txBody>
      </p:sp>
    </p:spTree>
    <p:extLst>
      <p:ext uri="{BB962C8B-B14F-4D97-AF65-F5344CB8AC3E}">
        <p14:creationId xmlns:p14="http://schemas.microsoft.com/office/powerpoint/2010/main" val="9349612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Closing Statement</a:t>
            </a:r>
          </a:p>
        </p:txBody>
      </p:sp>
      <p:sp>
        <p:nvSpPr>
          <p:cNvPr id="3" name="Content Placeholder 2"/>
          <p:cNvSpPr>
            <a:spLocks noGrp="1"/>
          </p:cNvSpPr>
          <p:nvPr>
            <p:ph idx="1"/>
          </p:nvPr>
        </p:nvSpPr>
        <p:spPr>
          <a:xfrm>
            <a:off x="457200" y="1143000"/>
            <a:ext cx="8229600" cy="56388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Motor vehicles are the largest source of air pollution in the nation and inspection maintenance programs are one of the most important tools for reducing smog and toxic air pollutions. The OBD II inspection offers many benefits to the consumer, the technician and the environment. It provides for an accurate diagnostics that leads to effective, durable repairs and a shorter inspection time. It offers an early vehicle maintenance opportunity that leads to greater fuel efficiency and reliability. North Carolina’s OBD II inspection program has been highly effective in reducing the amount of pollution from mobile sources. With continued increase in public awareness, and the reduction benefits of properly maintained vehicles, we can ensure the continued success of our efforts for years to come.</a:t>
            </a: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029200"/>
            <a:ext cx="2422525"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59176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295400"/>
          </a:xfrm>
        </p:spPr>
        <p:txBody>
          <a:bodyPr>
            <a:noAutofit/>
          </a:bodyPr>
          <a:lstStyle/>
          <a:p>
            <a:r>
              <a:rPr lang="en-US" sz="3200" dirty="0">
                <a:solidFill>
                  <a:srgbClr val="FFC000"/>
                </a:solidFill>
              </a:rPr>
              <a:t>The License &amp; Theft Bureau</a:t>
            </a:r>
            <a:br>
              <a:rPr lang="en-US" sz="3200" dirty="0">
                <a:solidFill>
                  <a:srgbClr val="FFC000"/>
                </a:solidFill>
              </a:rPr>
            </a:br>
            <a:r>
              <a:rPr lang="en-US" sz="3200" dirty="0">
                <a:solidFill>
                  <a:srgbClr val="FFC000"/>
                </a:solidFill>
              </a:rPr>
              <a:t>Inspection Program Video</a:t>
            </a:r>
            <a:br>
              <a:rPr lang="en-US" sz="3200" dirty="0">
                <a:solidFill>
                  <a:schemeClr val="bg1"/>
                </a:solidFill>
              </a:rPr>
            </a:br>
            <a:r>
              <a:rPr lang="en-US" sz="1800" dirty="0">
                <a:solidFill>
                  <a:srgbClr val="FF0000"/>
                </a:solidFill>
              </a:rPr>
              <a:t>(Instructors need not play this video if already played during the SI lesson)</a:t>
            </a:r>
            <a:endParaRPr lang="en-US" sz="3200" dirty="0">
              <a:solidFill>
                <a:srgbClr val="FF0000"/>
              </a:solidFill>
            </a:endParaRPr>
          </a:p>
        </p:txBody>
      </p:sp>
      <p:pic>
        <p:nvPicPr>
          <p:cNvPr id="4" name="MWYKRI-zAoo"/>
          <p:cNvPicPr>
            <a:picLocks noGrp="1" noRot="1" noChangeAspect="1"/>
          </p:cNvPicPr>
          <p:nvPr>
            <p:ph idx="1"/>
            <a:videoFile r:link="rId1"/>
          </p:nvPr>
        </p:nvPicPr>
        <p:blipFill>
          <a:blip r:embed="rId3"/>
          <a:stretch>
            <a:fillRect/>
          </a:stretch>
        </p:blipFill>
        <p:spPr>
          <a:xfrm>
            <a:off x="0" y="1524000"/>
            <a:ext cx="9144000" cy="5334000"/>
          </a:xfrm>
          <a:prstGeom prst="rect">
            <a:avLst/>
          </a:prstGeom>
        </p:spPr>
      </p:pic>
    </p:spTree>
    <p:extLst>
      <p:ext uri="{BB962C8B-B14F-4D97-AF65-F5344CB8AC3E}">
        <p14:creationId xmlns:p14="http://schemas.microsoft.com/office/powerpoint/2010/main" val="28408000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3600" kern="0" dirty="0">
                <a:ln>
                  <a:noFill/>
                </a:ln>
                <a:solidFill>
                  <a:srgbClr val="FFC000"/>
                </a:solidFill>
                <a:effectLst>
                  <a:outerShdw blurRad="38100" dist="38100" dir="2700000" algn="tl">
                    <a:srgbClr val="000000"/>
                  </a:outerShdw>
                </a:effectLst>
                <a:latin typeface="Garamond"/>
              </a:rPr>
            </a:br>
            <a:r>
              <a:rPr lang="en-US" sz="3600" kern="0" dirty="0">
                <a:ln>
                  <a:noFill/>
                </a:ln>
                <a:solidFill>
                  <a:srgbClr val="FFC000"/>
                </a:solidFill>
                <a:effectLst>
                  <a:outerShdw blurRad="38100" dist="38100" dir="2700000" algn="tl">
                    <a:srgbClr val="000000"/>
                  </a:outerShdw>
                </a:effectLst>
                <a:latin typeface="Garamond"/>
              </a:rPr>
              <a:t>Thank you for taking the time to attend class at this Community College!</a:t>
            </a:r>
            <a:endParaRPr lang="en-US" sz="3600" dirty="0">
              <a:solidFill>
                <a:srgbClr val="FFC000"/>
              </a:solidFill>
            </a:endParaRPr>
          </a:p>
        </p:txBody>
      </p:sp>
      <p:sp>
        <p:nvSpPr>
          <p:cNvPr id="3" name="Content Placeholder 2"/>
          <p:cNvSpPr>
            <a:spLocks noGrp="1"/>
          </p:cNvSpPr>
          <p:nvPr>
            <p:ph idx="1"/>
          </p:nvPr>
        </p:nvSpPr>
        <p:spPr>
          <a:xfrm>
            <a:off x="457200" y="1600200"/>
            <a:ext cx="8229600" cy="5029200"/>
          </a:xfrm>
        </p:spPr>
        <p:txBody>
          <a:bodyPr/>
          <a:lstStyle/>
          <a:p>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450" y="1981200"/>
            <a:ext cx="525462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105400"/>
            <a:ext cx="173672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1517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4400" dirty="0">
                <a:solidFill>
                  <a:srgbClr val="FFC000"/>
                </a:solidFill>
              </a:rPr>
              <a:t>Mechanic Qualifications</a:t>
            </a:r>
            <a:br>
              <a:rPr lang="en-US" sz="4400" dirty="0">
                <a:solidFill>
                  <a:srgbClr val="FFC000"/>
                </a:solidFill>
              </a:rPr>
            </a:br>
            <a:r>
              <a:rPr lang="en-US" sz="3200" dirty="0">
                <a:solidFill>
                  <a:srgbClr val="FFC000"/>
                </a:solidFill>
              </a:rPr>
              <a:t>(Continued)</a:t>
            </a:r>
          </a:p>
        </p:txBody>
      </p:sp>
      <p:sp>
        <p:nvSpPr>
          <p:cNvPr id="3" name="Content Placeholder 2"/>
          <p:cNvSpPr>
            <a:spLocks noGrp="1"/>
          </p:cNvSpPr>
          <p:nvPr>
            <p:ph idx="1"/>
          </p:nvPr>
        </p:nvSpPr>
        <p:spPr>
          <a:xfrm>
            <a:off x="457200" y="1447800"/>
            <a:ext cx="8229600" cy="5029200"/>
          </a:xfrm>
        </p:spPr>
        <p:txBody>
          <a:bodyPr>
            <a:noAutofit/>
          </a:bodyPr>
          <a:lstStyle/>
          <a:p>
            <a:pPr marL="594360" marR="13920" indent="-457200">
              <a:buClr>
                <a:srgbClr val="FFC000"/>
              </a:buClr>
              <a:buSzPct val="100000"/>
              <a:buFont typeface="+mj-lt"/>
              <a:buAutoNum type="arabicPeriod" startAt="4"/>
            </a:pPr>
            <a:r>
              <a:rPr lang="en-US" sz="2200" dirty="0">
                <a:solidFill>
                  <a:srgbClr val="FFC000"/>
                </a:solidFill>
                <a:latin typeface="CG Times Bold" pitchFamily="18" charset="0"/>
              </a:rPr>
              <a:t>The applicant must successfully complete an </a:t>
            </a:r>
            <a:r>
              <a:rPr lang="en-US" sz="2200" u="sng" dirty="0">
                <a:solidFill>
                  <a:srgbClr val="FFC000"/>
                </a:solidFill>
                <a:latin typeface="CG Times Bold" pitchFamily="18" charset="0"/>
              </a:rPr>
              <a:t>eight-hour course approved by the Division</a:t>
            </a:r>
            <a:r>
              <a:rPr lang="en-US" sz="2200" dirty="0">
                <a:solidFill>
                  <a:srgbClr val="FFC000"/>
                </a:solidFill>
                <a:latin typeface="CG Times Bold" pitchFamily="18" charset="0"/>
              </a:rPr>
              <a:t> that teaches students about the causes and effects of the air pollution problem, the purpose of the emissions inspection program, the vehicle emissions standards established by the United States Environmental Protection Agency, the emissions control devices on vehicles, how to conduct an emissions inspection using equipment to analyze data provided by the on-board diagnostic (OBD) equipment approved by the Environmental Management Commission, and any other topic required by 40 CFR 51.367 to be included in the course.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5257800"/>
            <a:ext cx="5257799" cy="1297380"/>
          </a:xfrm>
          <a:prstGeom prst="rect">
            <a:avLst/>
          </a:prstGeom>
        </p:spPr>
      </p:pic>
    </p:spTree>
    <p:extLst>
      <p:ext uri="{BB962C8B-B14F-4D97-AF65-F5344CB8AC3E}">
        <p14:creationId xmlns:p14="http://schemas.microsoft.com/office/powerpoint/2010/main" val="2162498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4000" dirty="0">
                <a:solidFill>
                  <a:srgbClr val="FFC000"/>
                </a:solidFill>
              </a:rPr>
              <a:t>Mechanic Qualifications</a:t>
            </a:r>
            <a:br>
              <a:rPr lang="en-US" sz="4000" dirty="0">
                <a:solidFill>
                  <a:srgbClr val="FFC000"/>
                </a:solidFill>
              </a:rPr>
            </a:br>
            <a:r>
              <a:rPr lang="en-US" sz="3200" dirty="0">
                <a:solidFill>
                  <a:srgbClr val="FFC000"/>
                </a:solidFill>
              </a:rPr>
              <a:t>(Continued)</a:t>
            </a:r>
          </a:p>
        </p:txBody>
      </p:sp>
      <p:sp>
        <p:nvSpPr>
          <p:cNvPr id="3" name="Content Placeholder 2"/>
          <p:cNvSpPr>
            <a:spLocks noGrp="1"/>
          </p:cNvSpPr>
          <p:nvPr>
            <p:ph idx="1"/>
          </p:nvPr>
        </p:nvSpPr>
        <p:spPr>
          <a:xfrm>
            <a:off x="457200" y="1447800"/>
            <a:ext cx="8229600" cy="5029200"/>
          </a:xfrm>
        </p:spPr>
        <p:txBody>
          <a:bodyPr>
            <a:noAutofit/>
          </a:bodyPr>
          <a:lstStyle/>
          <a:p>
            <a:pPr marL="594360" marR="13920" indent="-457200">
              <a:buClr>
                <a:srgbClr val="FFC000"/>
              </a:buClr>
              <a:buSzPct val="100000"/>
              <a:buFont typeface="+mj-lt"/>
              <a:buAutoNum type="arabicPeriod" startAt="5"/>
            </a:pPr>
            <a:r>
              <a:rPr lang="en-US" sz="2200" dirty="0">
                <a:solidFill>
                  <a:srgbClr val="FFC000"/>
                </a:solidFill>
                <a:latin typeface="CG Times Bold" pitchFamily="18" charset="0"/>
              </a:rPr>
              <a:t>The applicant must successfully pass a written examination with a score of no less than 80% correct answers.</a:t>
            </a:r>
          </a:p>
          <a:p>
            <a:pPr marL="594360" marR="13920" indent="-457200">
              <a:buClr>
                <a:srgbClr val="FFC000"/>
              </a:buClr>
              <a:buSzPct val="100000"/>
              <a:buFont typeface="+mj-lt"/>
              <a:buAutoNum type="arabicPeriod" startAt="5"/>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5"/>
            </a:pPr>
            <a:r>
              <a:rPr lang="en-US" sz="2200" dirty="0">
                <a:solidFill>
                  <a:srgbClr val="FFC000"/>
                </a:solidFill>
                <a:latin typeface="CG Times Bold" pitchFamily="18" charset="0"/>
              </a:rPr>
              <a:t>The applicant must successfully conduct a hands-on test in which you will be required to conduct a safety / emissions inspection of a vehicle with an approved certified emissions analyzer.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3725" y="3914775"/>
            <a:ext cx="5019675" cy="24860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038600"/>
            <a:ext cx="1447800" cy="2362200"/>
          </a:xfrm>
          <a:prstGeom prst="rect">
            <a:avLst/>
          </a:prstGeom>
        </p:spPr>
      </p:pic>
    </p:spTree>
    <p:extLst>
      <p:ext uri="{BB962C8B-B14F-4D97-AF65-F5344CB8AC3E}">
        <p14:creationId xmlns:p14="http://schemas.microsoft.com/office/powerpoint/2010/main" val="3043028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a:solidFill>
                  <a:srgbClr val="FFC000"/>
                </a:solidFill>
              </a:rPr>
              <a:t>Emissions Analyzers</a:t>
            </a:r>
          </a:p>
        </p:txBody>
      </p:sp>
      <p:sp>
        <p:nvSpPr>
          <p:cNvPr id="5" name="Text Placeholder 4"/>
          <p:cNvSpPr>
            <a:spLocks noGrp="1"/>
          </p:cNvSpPr>
          <p:nvPr>
            <p:ph type="body" idx="1"/>
          </p:nvPr>
        </p:nvSpPr>
        <p:spPr>
          <a:xfrm>
            <a:off x="152400" y="1143000"/>
            <a:ext cx="8839200" cy="1676400"/>
          </a:xfrm>
        </p:spPr>
        <p:txBody>
          <a:bodyPr anchor="t" anchorCtr="0">
            <a:noAutofit/>
          </a:bodyPr>
          <a:lstStyle/>
          <a:p>
            <a:r>
              <a:rPr lang="en-US" sz="2200" cap="none" dirty="0">
                <a:solidFill>
                  <a:srgbClr val="FFC000"/>
                </a:solidFill>
                <a:latin typeface="CG Times Bold" pitchFamily="18" charset="0"/>
              </a:rPr>
              <a:t>Before being approved for use, emissions analyzers are subjected to extensive testing and certification by the division of air quality and DMV. The analyzers currently approved for use are listed below in alphabetical order:</a:t>
            </a:r>
            <a:endParaRPr lang="en-US" sz="2200" dirty="0">
              <a:solidFill>
                <a:srgbClr val="FFC000"/>
              </a:solidFill>
              <a:latin typeface="CG Times Bold" pitchFamily="18" charset="0"/>
            </a:endParaRPr>
          </a:p>
        </p:txBody>
      </p:sp>
      <p:sp>
        <p:nvSpPr>
          <p:cNvPr id="6" name="Content Placeholder 5"/>
          <p:cNvSpPr>
            <a:spLocks noGrp="1"/>
          </p:cNvSpPr>
          <p:nvPr>
            <p:ph sz="quarter" idx="2"/>
          </p:nvPr>
        </p:nvSpPr>
        <p:spPr>
          <a:xfrm>
            <a:off x="304800" y="2971800"/>
            <a:ext cx="4343400" cy="3078163"/>
          </a:xfrm>
        </p:spPr>
        <p:txBody>
          <a:bodyPr>
            <a:normAutofit/>
          </a:bodyPr>
          <a:lstStyle/>
          <a:p>
            <a:pPr marL="137160" indent="0">
              <a:buClr>
                <a:srgbClr val="862110"/>
              </a:buClr>
              <a:buSzPct val="100000"/>
              <a:buNone/>
            </a:pPr>
            <a:r>
              <a:rPr lang="en-US" sz="2200" dirty="0" err="1">
                <a:solidFill>
                  <a:srgbClr val="FFC000"/>
                </a:solidFill>
                <a:latin typeface="CG Times Bold" pitchFamily="18" charset="0"/>
              </a:rPr>
              <a:t>Banalogic</a:t>
            </a:r>
            <a:endParaRPr lang="en-US" sz="2200" dirty="0">
              <a:solidFill>
                <a:srgbClr val="FFC000"/>
              </a:solidFill>
              <a:latin typeface="CG Times Bold" pitchFamily="18" charset="0"/>
            </a:endParaRPr>
          </a:p>
          <a:p>
            <a:pPr marL="137160" indent="0">
              <a:buNone/>
            </a:pPr>
            <a:endParaRPr lang="en-US" sz="2200" dirty="0">
              <a:solidFill>
                <a:srgbClr val="FFC000"/>
              </a:solidFill>
              <a:latin typeface="CG Times Bold" pitchFamily="18" charset="0"/>
            </a:endParaRPr>
          </a:p>
          <a:p>
            <a:pPr marL="137160" indent="0">
              <a:buNone/>
            </a:pPr>
            <a:r>
              <a:rPr lang="en-US" sz="2200" dirty="0">
                <a:solidFill>
                  <a:srgbClr val="FFC000"/>
                </a:solidFill>
                <a:latin typeface="CG Times Bold" pitchFamily="18" charset="0"/>
              </a:rPr>
              <a:t>Ease Diagnostics</a:t>
            </a:r>
          </a:p>
          <a:p>
            <a:pPr marL="137160" indent="0">
              <a:buNone/>
            </a:pPr>
            <a:endParaRPr lang="en-US" sz="2200" dirty="0">
              <a:solidFill>
                <a:srgbClr val="FFC000"/>
              </a:solidFill>
              <a:latin typeface="CG Times Bold" pitchFamily="18" charset="0"/>
            </a:endParaRPr>
          </a:p>
          <a:p>
            <a:pPr marL="137160" indent="0">
              <a:buNone/>
            </a:pPr>
            <a:r>
              <a:rPr lang="en-US" sz="2200" dirty="0">
                <a:solidFill>
                  <a:srgbClr val="FFC000"/>
                </a:solidFill>
                <a:latin typeface="CG Times Bold" pitchFamily="18" charset="0"/>
              </a:rPr>
              <a:t>ESP</a:t>
            </a:r>
          </a:p>
          <a:p>
            <a:endParaRPr lang="en-US" b="1" dirty="0">
              <a:solidFill>
                <a:schemeClr val="accent3">
                  <a:lumMod val="75000"/>
                </a:schemeClr>
              </a:solidFill>
              <a:latin typeface="CG Times Bold" pitchFamily="18" charset="0"/>
            </a:endParaRPr>
          </a:p>
          <a:p>
            <a:pPr marL="137160" indent="0">
              <a:buNone/>
            </a:pPr>
            <a:endParaRPr lang="en-US" b="1" dirty="0">
              <a:solidFill>
                <a:schemeClr val="accent3">
                  <a:lumMod val="75000"/>
                </a:schemeClr>
              </a:solidFill>
              <a:latin typeface="CG Times Bold" pitchFamily="18" charset="0"/>
            </a:endParaRPr>
          </a:p>
        </p:txBody>
      </p:sp>
      <p:sp>
        <p:nvSpPr>
          <p:cNvPr id="8" name="Content Placeholder 7"/>
          <p:cNvSpPr>
            <a:spLocks noGrp="1"/>
          </p:cNvSpPr>
          <p:nvPr>
            <p:ph sz="quarter" idx="4"/>
          </p:nvPr>
        </p:nvSpPr>
        <p:spPr>
          <a:xfrm>
            <a:off x="4495800" y="2971800"/>
            <a:ext cx="4343401" cy="3078163"/>
          </a:xfrm>
        </p:spPr>
        <p:txBody>
          <a:bodyPr>
            <a:normAutofit/>
          </a:bodyPr>
          <a:lstStyle/>
          <a:p>
            <a:pPr marL="1554480" lvl="6" indent="0">
              <a:buNone/>
            </a:pPr>
            <a:r>
              <a:rPr lang="en-US" sz="2200" dirty="0">
                <a:solidFill>
                  <a:srgbClr val="FFC000"/>
                </a:solidFill>
                <a:latin typeface="CG Times Bold" pitchFamily="18" charset="0"/>
              </a:rPr>
              <a:t>Snap-on (SUN)</a:t>
            </a:r>
          </a:p>
          <a:p>
            <a:pPr marL="1554480" lvl="6" indent="0">
              <a:buNone/>
            </a:pPr>
            <a:endParaRPr lang="en-US" sz="2200" dirty="0">
              <a:solidFill>
                <a:srgbClr val="FFC000"/>
              </a:solidFill>
              <a:latin typeface="CG Times Bold" pitchFamily="18" charset="0"/>
            </a:endParaRPr>
          </a:p>
          <a:p>
            <a:pPr marL="1554480" lvl="6" indent="0">
              <a:buNone/>
            </a:pPr>
            <a:r>
              <a:rPr lang="en-US" sz="2200" dirty="0">
                <a:solidFill>
                  <a:srgbClr val="FFC000"/>
                </a:solidFill>
                <a:latin typeface="CG Times Bold" pitchFamily="18" charset="0"/>
              </a:rPr>
              <a:t>SPX</a:t>
            </a:r>
          </a:p>
          <a:p>
            <a:pPr marL="1554480" lvl="6" indent="0">
              <a:buNone/>
            </a:pPr>
            <a:endParaRPr lang="en-US" sz="2200" dirty="0">
              <a:solidFill>
                <a:srgbClr val="FFC000"/>
              </a:solidFill>
              <a:latin typeface="CG Times Bold" pitchFamily="18" charset="0"/>
            </a:endParaRPr>
          </a:p>
          <a:p>
            <a:pPr marL="1554480" lvl="6" indent="0">
              <a:buNone/>
            </a:pPr>
            <a:r>
              <a:rPr lang="en-US" sz="2200" dirty="0" err="1">
                <a:solidFill>
                  <a:srgbClr val="FFC000"/>
                </a:solidFill>
                <a:latin typeface="CG Times Bold" pitchFamily="18" charset="0"/>
              </a:rPr>
              <a:t>Systech</a:t>
            </a:r>
            <a:endParaRPr lang="en-US" sz="2200" dirty="0">
              <a:solidFill>
                <a:srgbClr val="FFC000"/>
              </a:solidFill>
              <a:latin typeface="CG Times Bold" pitchFamily="18" charset="0"/>
            </a:endParaRPr>
          </a:p>
          <a:p>
            <a:pPr marL="1554480" lvl="6" indent="0">
              <a:buNone/>
            </a:pPr>
            <a:endParaRPr lang="en-US" sz="2200" dirty="0">
              <a:solidFill>
                <a:srgbClr val="FFC000"/>
              </a:solidFill>
              <a:latin typeface="CG Times Bold" pitchFamily="18" charset="0"/>
            </a:endParaRPr>
          </a:p>
          <a:p>
            <a:pPr marL="1554480" lvl="6" indent="0">
              <a:buNone/>
            </a:pPr>
            <a:r>
              <a:rPr lang="en-US" sz="2200" dirty="0">
                <a:solidFill>
                  <a:srgbClr val="FFC000"/>
                </a:solidFill>
                <a:latin typeface="CG Times Bold" pitchFamily="18" charset="0"/>
              </a:rPr>
              <a:t>Worldwide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2743200"/>
            <a:ext cx="2124075" cy="3657600"/>
          </a:xfrm>
          <a:prstGeom prst="rect">
            <a:avLst/>
          </a:prstGeom>
        </p:spPr>
      </p:pic>
      <p:pic>
        <p:nvPicPr>
          <p:cNvPr id="4" name="Picture 3"/>
          <p:cNvPicPr>
            <a:picLocks noChangeAspect="1"/>
          </p:cNvPicPr>
          <p:nvPr/>
        </p:nvPicPr>
        <p:blipFill>
          <a:blip r:embed="rId3"/>
          <a:stretch>
            <a:fillRect/>
          </a:stretch>
        </p:blipFill>
        <p:spPr>
          <a:xfrm>
            <a:off x="3108325" y="2743200"/>
            <a:ext cx="2139950" cy="3657600"/>
          </a:xfrm>
          <a:prstGeom prst="rect">
            <a:avLst/>
          </a:prstGeom>
        </p:spPr>
      </p:pic>
    </p:spTree>
    <p:extLst>
      <p:ext uri="{BB962C8B-B14F-4D97-AF65-F5344CB8AC3E}">
        <p14:creationId xmlns:p14="http://schemas.microsoft.com/office/powerpoint/2010/main" val="1419777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a:solidFill>
                  <a:srgbClr val="FFC000"/>
                </a:solidFill>
              </a:rPr>
              <a:t>Cause and Effects of Air Pollution</a:t>
            </a:r>
          </a:p>
        </p:txBody>
      </p:sp>
      <p:sp>
        <p:nvSpPr>
          <p:cNvPr id="3" name="Content Placeholder 2"/>
          <p:cNvSpPr>
            <a:spLocks noGrp="1"/>
          </p:cNvSpPr>
          <p:nvPr>
            <p:ph idx="1"/>
          </p:nvPr>
        </p:nvSpPr>
        <p:spPr>
          <a:xfrm>
            <a:off x="228600" y="1295400"/>
            <a:ext cx="8686800" cy="5181600"/>
          </a:xfrm>
        </p:spPr>
        <p:txBody>
          <a:bodyPr>
            <a:noAutofit/>
          </a:bodyPr>
          <a:lstStyle/>
          <a:p>
            <a:pPr marL="137160" marR="13920" indent="0">
              <a:buNone/>
            </a:pPr>
            <a:r>
              <a:rPr lang="en-US" sz="2200" dirty="0">
                <a:solidFill>
                  <a:srgbClr val="FFC000"/>
                </a:solidFill>
                <a:latin typeface="CG Times Bold" pitchFamily="18" charset="0"/>
              </a:rPr>
              <a:t>Air pollution generally refers to gasses and chemicals released by manmade sources such as factories, power plants, cars and trucks. It can cause diseases such as cancer, birth defects, immune diseases, allergies and asthma. It also damages the ozone layer and can erode buildings and lead to soil and water damage.</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29000"/>
            <a:ext cx="8305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2274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fontScale="90000"/>
          </a:bodyPr>
          <a:lstStyle/>
          <a:p>
            <a:r>
              <a:rPr lang="en-US" sz="4400" dirty="0">
                <a:solidFill>
                  <a:srgbClr val="FFC000"/>
                </a:solidFill>
              </a:rPr>
              <a:t>Vehicle Generated Pollutants</a:t>
            </a:r>
          </a:p>
        </p:txBody>
      </p:sp>
      <p:sp>
        <p:nvSpPr>
          <p:cNvPr id="3" name="Content Placeholder 2"/>
          <p:cNvSpPr>
            <a:spLocks noGrp="1"/>
          </p:cNvSpPr>
          <p:nvPr>
            <p:ph idx="1"/>
          </p:nvPr>
        </p:nvSpPr>
        <p:spPr>
          <a:xfrm>
            <a:off x="228600" y="1295400"/>
            <a:ext cx="8686800" cy="5410200"/>
          </a:xfrm>
        </p:spPr>
        <p:txBody>
          <a:bodyPr>
            <a:noAutofit/>
          </a:bodyPr>
          <a:lstStyle/>
          <a:p>
            <a:pPr marL="137160" marR="13920" indent="0">
              <a:buNone/>
            </a:pPr>
            <a:r>
              <a:rPr lang="en-US" sz="2200" dirty="0">
                <a:solidFill>
                  <a:srgbClr val="FFC000"/>
                </a:solidFill>
                <a:latin typeface="CG Times Bold" pitchFamily="18" charset="0"/>
              </a:rPr>
              <a:t>Emissions from an individual car are generally low, relative to the smokestack image many people associate with air pollution. However, in numerous cities across the country, the personal automobile is the single greatest polluter as emissions from millions of vehicles on the road add up.</a:t>
            </a:r>
          </a:p>
          <a:p>
            <a:pPr marL="137160" marR="13920" indent="0">
              <a:buNone/>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b="1" dirty="0">
                <a:solidFill>
                  <a:srgbClr val="FFC000"/>
                </a:solidFill>
                <a:latin typeface="CG Times Bold" pitchFamily="18" charset="0"/>
              </a:rPr>
              <a:t>The Combustion Process</a:t>
            </a:r>
            <a:r>
              <a:rPr lang="en-US" sz="2200" dirty="0">
                <a:solidFill>
                  <a:srgbClr val="FFC000"/>
                </a:solidFill>
                <a:latin typeface="CG Times Bold" pitchFamily="18" charset="0"/>
              </a:rPr>
              <a:t>: Gasoline and diesel fuels are mixtures of hydrocarbons, compounds that contain hydrogen and carbon atoms. In a “perfect” engine, oxygen in the air would convert all the hydrogen in the fuel to water and all the carbon in the fuel to carbon dioxide. Nitrogen in the air would remain unaffected. In reality, the combustion process cannot be “perfect”, and automotive engines emit several types of pollutants.</a:t>
            </a:r>
          </a:p>
        </p:txBody>
      </p:sp>
    </p:spTree>
    <p:extLst>
      <p:ext uri="{BB962C8B-B14F-4D97-AF65-F5344CB8AC3E}">
        <p14:creationId xmlns:p14="http://schemas.microsoft.com/office/powerpoint/2010/main" val="2547874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Autofit/>
          </a:bodyPr>
          <a:lstStyle/>
          <a:p>
            <a:r>
              <a:rPr lang="en-US" sz="4400" dirty="0">
                <a:solidFill>
                  <a:srgbClr val="FFC000"/>
                </a:solidFill>
              </a:rPr>
              <a:t>Vehicle Generated Pollutants </a:t>
            </a:r>
            <a:r>
              <a:rPr lang="en-US" sz="3200" dirty="0">
                <a:solidFill>
                  <a:srgbClr val="FFC000"/>
                </a:solidFill>
              </a:rPr>
              <a:t>(Continued)</a:t>
            </a:r>
          </a:p>
        </p:txBody>
      </p:sp>
      <p:sp>
        <p:nvSpPr>
          <p:cNvPr id="3" name="Content Placeholder 2"/>
          <p:cNvSpPr>
            <a:spLocks noGrp="1"/>
          </p:cNvSpPr>
          <p:nvPr>
            <p:ph idx="1"/>
          </p:nvPr>
        </p:nvSpPr>
        <p:spPr>
          <a:xfrm>
            <a:off x="457200" y="1447800"/>
            <a:ext cx="8229600" cy="5410200"/>
          </a:xfrm>
        </p:spPr>
        <p:txBody>
          <a:bodyPr>
            <a:noAutofit/>
          </a:bodyPr>
          <a:lstStyle/>
          <a:p>
            <a:pPr marL="594360" marR="13920" indent="-457200">
              <a:buClr>
                <a:srgbClr val="FFC000"/>
              </a:buClr>
              <a:buSzPct val="100000"/>
              <a:buFont typeface="+mj-lt"/>
              <a:buAutoNum type="arabicPeriod" startAt="2"/>
            </a:pPr>
            <a:r>
              <a:rPr lang="en-US" sz="2200" b="1" dirty="0">
                <a:solidFill>
                  <a:srgbClr val="FFC000"/>
                </a:solidFill>
                <a:latin typeface="CG Times Bold" pitchFamily="18" charset="0"/>
              </a:rPr>
              <a:t>Evaporative Emissions</a:t>
            </a:r>
            <a:r>
              <a:rPr lang="en-US" sz="2200" dirty="0">
                <a:solidFill>
                  <a:srgbClr val="FFC000"/>
                </a:solidFill>
                <a:latin typeface="CG Times Bold" pitchFamily="18" charset="0"/>
              </a:rPr>
              <a:t>:</a:t>
            </a:r>
          </a:p>
          <a:p>
            <a:pPr marL="137160" marR="13920" indent="0">
              <a:buClr>
                <a:srgbClr val="FFC000"/>
              </a:buClr>
              <a:buNone/>
            </a:pPr>
            <a:r>
              <a:rPr lang="en-US" sz="2200" dirty="0">
                <a:solidFill>
                  <a:srgbClr val="FFC000"/>
                </a:solidFill>
                <a:latin typeface="CG Times Bold" pitchFamily="18" charset="0"/>
              </a:rPr>
              <a:t>Hydrocarbon pollutants also escape into the air through fuel evaporation. With today’s efficient exhaust emission controls and gasoline formulations, evaporative losses can account for a majority of the total hydrocarbon pollution from current model cars on hot days when ozone levels are highest. Evaporative emissions occur several ways:</a:t>
            </a:r>
          </a:p>
          <a:p>
            <a:pPr marL="137160" marR="13920" indent="0">
              <a:buClr>
                <a:srgbClr val="FFC000"/>
              </a:buClr>
              <a:buNone/>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Diurnal: Gasoline evaporation increases as the temperature rises during the day, heating the fuel tank and venting gasoline vapors.</a:t>
            </a:r>
          </a:p>
          <a:p>
            <a:pPr marL="594360" marR="13920" indent="-457200">
              <a:buClr>
                <a:srgbClr val="FFC000"/>
              </a:buClr>
              <a:buSzPct val="100000"/>
              <a:buFont typeface="+mj-lt"/>
              <a:buAutoNum type="alphaLcParenR"/>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Running Losses: The hot engine and exhaust system can vaporize fuel when the engine is running.</a:t>
            </a:r>
          </a:p>
        </p:txBody>
      </p:sp>
    </p:spTree>
    <p:extLst>
      <p:ext uri="{BB962C8B-B14F-4D97-AF65-F5344CB8AC3E}">
        <p14:creationId xmlns:p14="http://schemas.microsoft.com/office/powerpoint/2010/main" val="2493320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4400" dirty="0">
                <a:solidFill>
                  <a:srgbClr val="FFC000"/>
                </a:solidFill>
              </a:rPr>
              <a:t>Vehicle Generated Pollutants </a:t>
            </a:r>
            <a:r>
              <a:rPr lang="en-US" sz="32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862110"/>
              </a:buClr>
              <a:buSzPct val="100000"/>
              <a:buFont typeface="+mj-lt"/>
              <a:buAutoNum type="alphaLcParenR" startAt="3"/>
            </a:pPr>
            <a:endParaRPr lang="en-US" sz="1000" b="1" dirty="0">
              <a:solidFill>
                <a:srgbClr val="862110"/>
              </a:solidFill>
              <a:latin typeface="CG Times Bold" pitchFamily="18" charset="0"/>
            </a:endParaRPr>
          </a:p>
          <a:p>
            <a:pPr marL="594360" marR="13920" indent="-457200">
              <a:buClr>
                <a:srgbClr val="FFC000"/>
              </a:buClr>
              <a:buSzPct val="100000"/>
              <a:buFont typeface="+mj-lt"/>
              <a:buAutoNum type="alphaLcParenR" startAt="3"/>
            </a:pPr>
            <a:r>
              <a:rPr lang="en-US" sz="2200" dirty="0">
                <a:solidFill>
                  <a:srgbClr val="FFC000"/>
                </a:solidFill>
                <a:latin typeface="CG Times Bold" pitchFamily="18" charset="0"/>
              </a:rPr>
              <a:t>Hot Soak: The engine remains hot for a period of time after it is turned off, and gasoline evaporation continues when the car is parked.</a:t>
            </a:r>
          </a:p>
          <a:p>
            <a:pPr marL="594360" marR="13920" indent="-457200">
              <a:buClr>
                <a:srgbClr val="862110"/>
              </a:buClr>
              <a:buSzPct val="100000"/>
              <a:buFont typeface="+mj-lt"/>
              <a:buAutoNum type="alphaLcParenR" startAt="3"/>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lphaLcParenR" startAt="3"/>
            </a:pPr>
            <a:r>
              <a:rPr lang="en-US" sz="2200" dirty="0">
                <a:solidFill>
                  <a:srgbClr val="FFC000"/>
                </a:solidFill>
                <a:latin typeface="CG Times Bold" pitchFamily="18" charset="0"/>
              </a:rPr>
              <a:t>Refueling Losses: Gasoline vapors are always present in fuel tanks. These vapors are forced out when the tank is being filled with liquid fuel.</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038600"/>
            <a:ext cx="6934200"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9092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4400" dirty="0">
                <a:solidFill>
                  <a:srgbClr val="FFC000"/>
                </a:solidFill>
              </a:rPr>
              <a:t>Vehicle Generated Pollutants </a:t>
            </a:r>
            <a:r>
              <a:rPr lang="en-US" sz="3200" dirty="0">
                <a:solidFill>
                  <a:srgbClr val="FFC000"/>
                </a:solidFill>
              </a:rPr>
              <a:t>(Continued)</a:t>
            </a:r>
          </a:p>
        </p:txBody>
      </p:sp>
      <p:sp>
        <p:nvSpPr>
          <p:cNvPr id="3" name="Content Placeholder 2"/>
          <p:cNvSpPr>
            <a:spLocks noGrp="1"/>
          </p:cNvSpPr>
          <p:nvPr>
            <p:ph idx="1"/>
          </p:nvPr>
        </p:nvSpPr>
        <p:spPr>
          <a:xfrm>
            <a:off x="457200" y="1447800"/>
            <a:ext cx="8229600" cy="5105400"/>
          </a:xfrm>
        </p:spPr>
        <p:txBody>
          <a:bodyPr>
            <a:noAutofit/>
          </a:bodyPr>
          <a:lstStyle/>
          <a:p>
            <a:pPr marL="594360" marR="13920" indent="-457200">
              <a:buClr>
                <a:srgbClr val="FFC000"/>
              </a:buClr>
              <a:buSzPct val="100000"/>
              <a:buFont typeface="+mj-lt"/>
              <a:buAutoNum type="arabicPeriod" startAt="3"/>
            </a:pPr>
            <a:r>
              <a:rPr lang="en-US" sz="2200" b="1" dirty="0">
                <a:solidFill>
                  <a:srgbClr val="FFC000"/>
                </a:solidFill>
                <a:latin typeface="CG Times Bold" pitchFamily="18" charset="0"/>
              </a:rPr>
              <a:t>Tailpipe Emissions: </a:t>
            </a:r>
          </a:p>
          <a:p>
            <a:pPr marL="137160" marR="13920" indent="0">
              <a:buClr>
                <a:srgbClr val="FFC000"/>
              </a:buClr>
              <a:buSzPct val="100000"/>
              <a:buNone/>
            </a:pPr>
            <a:r>
              <a:rPr lang="en-US" sz="2200" dirty="0">
                <a:solidFill>
                  <a:srgbClr val="FFC000"/>
                </a:solidFill>
                <a:latin typeface="CG Times Bold" pitchFamily="18" charset="0"/>
              </a:rPr>
              <a:t>Hydrocarbon emissions result when fuel molecules in the engine do not burn or only burn partially. Hydrocarbons react in the presence of nitrogen oxides and sunlight to form ground – level ozone, a major component of smog.</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276600"/>
            <a:ext cx="73914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397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sz="3800" dirty="0">
                <a:solidFill>
                  <a:srgbClr val="FFC000"/>
                </a:solidFill>
              </a:rPr>
              <a:t>Purpose of the Inspection Program</a:t>
            </a:r>
          </a:p>
        </p:txBody>
      </p:sp>
      <p:sp>
        <p:nvSpPr>
          <p:cNvPr id="3" name="Content Placeholder 2"/>
          <p:cNvSpPr>
            <a:spLocks noGrp="1"/>
          </p:cNvSpPr>
          <p:nvPr>
            <p:ph idx="1"/>
          </p:nvPr>
        </p:nvSpPr>
        <p:spPr>
          <a:xfrm>
            <a:off x="457200" y="1066800"/>
            <a:ext cx="8229600" cy="54864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During the last two decades there have been considerable emission control development efforts on the part of both vehicle manufacturers and the federal government. As a result, passenger cars and light–duty trucks produced in recent years emit significantly lower emissions than their predecessors, provided they are properly operating. A large body of evidence, however, indicates that current generation vehicles are not all operating properly during actual use. </a:t>
            </a:r>
            <a:r>
              <a:rPr lang="en-US" sz="2200" u="sng" dirty="0">
                <a:solidFill>
                  <a:srgbClr val="FFC000"/>
                </a:solidFill>
                <a:latin typeface="CG Times Bold" pitchFamily="18" charset="0"/>
              </a:rPr>
              <a:t>Emission related malfunctions do not always cause an outward indication of a problem</a:t>
            </a:r>
            <a:r>
              <a:rPr lang="en-US" sz="2200" dirty="0">
                <a:solidFill>
                  <a:srgbClr val="FFC000"/>
                </a:solidFill>
                <a:latin typeface="CG Times Bold" pitchFamily="18" charset="0"/>
              </a:rPr>
              <a:t> (poor drivability or decreased fuel economy) and are sometimes difficult to detect and repair.</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886418"/>
            <a:ext cx="5257800" cy="1949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0973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rgbClr val="FFC000"/>
                </a:solidFill>
              </a:rPr>
              <a:t>Lesson Purpose</a:t>
            </a:r>
          </a:p>
        </p:txBody>
      </p:sp>
      <p:sp>
        <p:nvSpPr>
          <p:cNvPr id="3" name="Content Placeholder 2"/>
          <p:cNvSpPr>
            <a:spLocks noGrp="1"/>
          </p:cNvSpPr>
          <p:nvPr>
            <p:ph idx="1"/>
          </p:nvPr>
        </p:nvSpPr>
        <p:spPr/>
        <p:txBody>
          <a:bodyPr>
            <a:normAutofit/>
          </a:bodyPr>
          <a:lstStyle/>
          <a:p>
            <a:pPr marL="137160" indent="0">
              <a:buNone/>
            </a:pPr>
            <a:r>
              <a:rPr lang="en-US" sz="2400" b="1" dirty="0">
                <a:solidFill>
                  <a:srgbClr val="FFC000"/>
                </a:solidFill>
                <a:latin typeface="CG Times Bold" pitchFamily="18" charset="0"/>
              </a:rPr>
              <a:t>To familiarize students with the mandates and procedures required for certification as a North Carolina OBD II inspection mechanic. </a:t>
            </a:r>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581400"/>
            <a:ext cx="2362200" cy="1981200"/>
          </a:xfrm>
          <a:prstGeom prst="rect">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9891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solidFill>
                  <a:srgbClr val="FFC000"/>
                </a:solidFill>
              </a:rPr>
              <a:t>Purpose of the Inspection Program </a:t>
            </a:r>
            <a:r>
              <a:rPr lang="en-US" sz="36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The purpose of the Inspection &amp; maintenance (I/M) program is:</a:t>
            </a:r>
          </a:p>
          <a:p>
            <a:pPr marL="137160" marR="13920" indent="0">
              <a:buClr>
                <a:srgbClr val="FFC000"/>
              </a:buClr>
              <a:buSzPct val="100000"/>
              <a:buNone/>
            </a:pPr>
            <a:endParaRPr lang="en-US" sz="105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To </a:t>
            </a:r>
            <a:r>
              <a:rPr lang="en-US" sz="2200" u="sng" dirty="0">
                <a:solidFill>
                  <a:srgbClr val="FFC000"/>
                </a:solidFill>
                <a:latin typeface="CG Times Bold" pitchFamily="18" charset="0"/>
              </a:rPr>
              <a:t>identify poorly maintained or defective vehicles</a:t>
            </a:r>
            <a:r>
              <a:rPr lang="en-US" sz="2200" dirty="0">
                <a:solidFill>
                  <a:srgbClr val="FFC000"/>
                </a:solidFill>
                <a:latin typeface="CG Times Bold" pitchFamily="18" charset="0"/>
              </a:rPr>
              <a:t> that are being operated on NC highways;</a:t>
            </a: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To ensure vehicles are </a:t>
            </a:r>
            <a:r>
              <a:rPr lang="en-US" sz="2200" u="sng" dirty="0">
                <a:solidFill>
                  <a:srgbClr val="FFC000"/>
                </a:solidFill>
                <a:latin typeface="CG Times Bold" pitchFamily="18" charset="0"/>
              </a:rPr>
              <a:t>properly repaired</a:t>
            </a:r>
            <a:r>
              <a:rPr lang="en-US" sz="2200" dirty="0">
                <a:solidFill>
                  <a:srgbClr val="FFC000"/>
                </a:solidFill>
                <a:latin typeface="CG Times Bold" pitchFamily="18" charset="0"/>
              </a:rPr>
              <a:t> to meet the appropriate use standards so as to reduce emissions; and</a:t>
            </a: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To identify vehicles that may have </a:t>
            </a:r>
            <a:r>
              <a:rPr lang="en-US" sz="2200" u="sng" dirty="0">
                <a:solidFill>
                  <a:srgbClr val="FFC000"/>
                </a:solidFill>
                <a:latin typeface="CG Times Bold" pitchFamily="18" charset="0"/>
              </a:rPr>
              <a:t>tampered emission controls</a:t>
            </a:r>
            <a:r>
              <a:rPr lang="en-US" sz="2200" dirty="0">
                <a:solidFill>
                  <a:srgbClr val="FFC000"/>
                </a:solidFill>
                <a:latin typeface="CG Times Bold" pitchFamily="18" charset="0"/>
              </a:rPr>
              <a:t>.</a:t>
            </a:r>
          </a:p>
        </p:txBody>
      </p:sp>
      <p:pic>
        <p:nvPicPr>
          <p:cNvPr id="4" name="Picture 3"/>
          <p:cNvPicPr>
            <a:picLocks noChangeAspect="1"/>
          </p:cNvPicPr>
          <p:nvPr/>
        </p:nvPicPr>
        <p:blipFill>
          <a:blip r:embed="rId2"/>
          <a:stretch>
            <a:fillRect/>
          </a:stretch>
        </p:blipFill>
        <p:spPr>
          <a:xfrm>
            <a:off x="2133600" y="4154055"/>
            <a:ext cx="3657600" cy="2362200"/>
          </a:xfrm>
          <a:prstGeom prst="rect">
            <a:avLst/>
          </a:prstGeom>
        </p:spPr>
      </p:pic>
    </p:spTree>
    <p:extLst>
      <p:ext uri="{BB962C8B-B14F-4D97-AF65-F5344CB8AC3E}">
        <p14:creationId xmlns:p14="http://schemas.microsoft.com/office/powerpoint/2010/main" val="3268064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4400" dirty="0">
                <a:solidFill>
                  <a:srgbClr val="FFC000"/>
                </a:solidFill>
              </a:rPr>
              <a:t>Vehicle Emissions Standards</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Federal Test Procedure Standards are set to ensure vehicles meet the regulations imposed by the Clean Air Act. They define and prescribe standards applicable to the emissions of any air pollutant from any class or classes of motor vehicles or motor vehicle engines.</a:t>
            </a:r>
          </a:p>
          <a:p>
            <a:pPr marL="594360" marR="13920" indent="-457200">
              <a:buClr>
                <a:srgbClr val="FFC000"/>
              </a:buClr>
              <a:buSzPct val="100000"/>
              <a:buFont typeface="+mj-lt"/>
              <a:buAutoNum type="arabicPeriod"/>
            </a:pPr>
            <a:endParaRPr lang="en-US" sz="105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These regulations and standards are applicable to vehicles and engines for their useful life upon verification of the vehicle’s compliance.</a:t>
            </a:r>
          </a:p>
          <a:p>
            <a:pPr marL="594360" marR="13920" indent="-457200">
              <a:buClr>
                <a:srgbClr val="FFC000"/>
              </a:buClr>
              <a:buSzPct val="100000"/>
              <a:buFont typeface="+mj-lt"/>
              <a:buAutoNum type="arabicPeriod"/>
            </a:pPr>
            <a:endParaRPr lang="en-US" sz="105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The EPA is required to test any emissions control system incorporated in a motor vehicle or motor vehicle engine submitted to them, in order to determine if it will conform to the standards required to be prescribed under section 202 (b) of the Clean Air Act.</a:t>
            </a:r>
          </a:p>
        </p:txBody>
      </p:sp>
    </p:spTree>
    <p:extLst>
      <p:ext uri="{BB962C8B-B14F-4D97-AF65-F5344CB8AC3E}">
        <p14:creationId xmlns:p14="http://schemas.microsoft.com/office/powerpoint/2010/main" val="1694970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fontScale="90000"/>
          </a:bodyPr>
          <a:lstStyle/>
          <a:p>
            <a:r>
              <a:rPr lang="en-US" sz="4400" dirty="0">
                <a:solidFill>
                  <a:srgbClr val="FFC000"/>
                </a:solidFill>
              </a:rPr>
              <a:t>Vehicle Emissions Standards </a:t>
            </a:r>
            <a:r>
              <a:rPr lang="en-US" sz="3600" dirty="0">
                <a:solidFill>
                  <a:srgbClr val="FFC000"/>
                </a:solidFill>
              </a:rPr>
              <a:t>(Continued)</a:t>
            </a:r>
          </a:p>
        </p:txBody>
      </p:sp>
      <p:sp>
        <p:nvSpPr>
          <p:cNvPr id="3" name="Content Placeholder 2"/>
          <p:cNvSpPr>
            <a:spLocks noGrp="1"/>
          </p:cNvSpPr>
          <p:nvPr>
            <p:ph idx="1"/>
          </p:nvPr>
        </p:nvSpPr>
        <p:spPr>
          <a:xfrm>
            <a:off x="457200" y="1295400"/>
            <a:ext cx="8229600" cy="5334000"/>
          </a:xfrm>
        </p:spPr>
        <p:txBody>
          <a:bodyPr>
            <a:noAutofit/>
          </a:bodyPr>
          <a:lstStyle/>
          <a:p>
            <a:pPr marL="594360" marR="13920" indent="-457200">
              <a:buClr>
                <a:srgbClr val="FFC000"/>
              </a:buClr>
              <a:buSzPct val="100000"/>
              <a:buFont typeface="+mj-lt"/>
              <a:buAutoNum type="arabicPeriod" startAt="4"/>
            </a:pPr>
            <a:r>
              <a:rPr lang="en-US" sz="2200" u="sng" dirty="0">
                <a:solidFill>
                  <a:srgbClr val="FFC000"/>
                </a:solidFill>
                <a:latin typeface="CG Times Bold" pitchFamily="18" charset="0"/>
              </a:rPr>
              <a:t>A certificate of conformity is issued if the EPA determines that the manufacturer has established that any emissions control device</a:t>
            </a:r>
            <a:r>
              <a:rPr lang="en-US" sz="2200" dirty="0">
                <a:solidFill>
                  <a:srgbClr val="FFC000"/>
                </a:solidFill>
                <a:latin typeface="CG Times Bold" pitchFamily="18" charset="0"/>
              </a:rPr>
              <a:t>, system, or element of design installed on, or incorporated in, such vehicle or engine conforms to the applicable requirements.</a:t>
            </a:r>
          </a:p>
          <a:p>
            <a:pPr marL="594360" marR="13920" indent="-457200">
              <a:buClr>
                <a:srgbClr val="FFC000"/>
              </a:buClr>
              <a:buSzPct val="100000"/>
              <a:buFont typeface="+mj-lt"/>
              <a:buAutoNum type="arabicPeriod" startAt="4"/>
            </a:pPr>
            <a:endParaRPr lang="en-US" sz="1050" dirty="0">
              <a:solidFill>
                <a:srgbClr val="FFC000"/>
              </a:solidFill>
              <a:latin typeface="CG Times Bold" pitchFamily="18" charset="0"/>
            </a:endParaRPr>
          </a:p>
          <a:p>
            <a:pPr marL="594360" marR="13920" indent="-457200">
              <a:buClr>
                <a:srgbClr val="FFC000"/>
              </a:buClr>
              <a:buSzPct val="100000"/>
              <a:buFont typeface="+mj-lt"/>
              <a:buAutoNum type="arabicPeriod" startAt="4"/>
            </a:pPr>
            <a:r>
              <a:rPr lang="en-US" sz="2200" u="sng" dirty="0">
                <a:solidFill>
                  <a:srgbClr val="FFC000"/>
                </a:solidFill>
                <a:latin typeface="CG Times Bold" pitchFamily="18" charset="0"/>
              </a:rPr>
              <a:t>OBD II systems are designed to monitor emissions-related components for malfunctions</a:t>
            </a:r>
            <a:r>
              <a:rPr lang="en-US" sz="2200" dirty="0">
                <a:solidFill>
                  <a:srgbClr val="FFC000"/>
                </a:solidFill>
                <a:latin typeface="CG Times Bold" pitchFamily="18" charset="0"/>
              </a:rPr>
              <a:t> or deterioration that renders the vehicles incapable of complying with the emissions standards established by the manufacturer and certified by the EPA for each individual vehicle.</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4343400"/>
            <a:ext cx="5495925"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014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4900" dirty="0">
                <a:solidFill>
                  <a:srgbClr val="FFC000"/>
                </a:solidFill>
              </a:rPr>
              <a:t>Vehicle Emissions Standards </a:t>
            </a:r>
            <a:r>
              <a:rPr lang="en-US" sz="3600" dirty="0">
                <a:solidFill>
                  <a:srgbClr val="FFC000"/>
                </a:solidFill>
              </a:rPr>
              <a:t>(Continued)</a:t>
            </a:r>
          </a:p>
        </p:txBody>
      </p:sp>
      <p:sp>
        <p:nvSpPr>
          <p:cNvPr id="3" name="Content Placeholder 2"/>
          <p:cNvSpPr>
            <a:spLocks noGrp="1"/>
          </p:cNvSpPr>
          <p:nvPr>
            <p:ph idx="1"/>
          </p:nvPr>
        </p:nvSpPr>
        <p:spPr>
          <a:xfrm>
            <a:off x="457200" y="1524000"/>
            <a:ext cx="8229600" cy="5181600"/>
          </a:xfrm>
        </p:spPr>
        <p:txBody>
          <a:bodyPr>
            <a:noAutofit/>
          </a:bodyPr>
          <a:lstStyle/>
          <a:p>
            <a:pPr marL="594360" marR="13920" indent="-457200">
              <a:buClr>
                <a:srgbClr val="FFC000"/>
              </a:buClr>
              <a:buSzPct val="100000"/>
              <a:buFont typeface="+mj-lt"/>
              <a:buAutoNum type="arabicPeriod" startAt="6"/>
            </a:pPr>
            <a:r>
              <a:rPr lang="en-US" sz="2200" dirty="0">
                <a:solidFill>
                  <a:srgbClr val="FFC000"/>
                </a:solidFill>
                <a:latin typeface="CG Times Bold" pitchFamily="18" charset="0"/>
              </a:rPr>
              <a:t>A malfunction indicator lamp (MIL) located in the dashboard of the vehicle is required to be illuminated when the </a:t>
            </a:r>
            <a:r>
              <a:rPr lang="en-US" sz="2200" u="sng" dirty="0">
                <a:solidFill>
                  <a:srgbClr val="FFC000"/>
                </a:solidFill>
                <a:latin typeface="CG Times Bold" pitchFamily="18" charset="0"/>
              </a:rPr>
              <a:t>OBD system detects malfunctions or deterioration of the emissions components.</a:t>
            </a:r>
          </a:p>
          <a:p>
            <a:pPr marL="594360" marR="13920" indent="-457200">
              <a:buClr>
                <a:srgbClr val="FFC000"/>
              </a:buClr>
              <a:buSzPct val="100000"/>
              <a:buFont typeface="+mj-lt"/>
              <a:buAutoNum type="arabicPeriod" startAt="6"/>
            </a:pPr>
            <a:endParaRPr lang="en-US" sz="1050" dirty="0">
              <a:solidFill>
                <a:srgbClr val="FFC000"/>
              </a:solidFill>
              <a:latin typeface="CG Times Bold" pitchFamily="18" charset="0"/>
            </a:endParaRPr>
          </a:p>
          <a:p>
            <a:pPr marL="594360" marR="13920" indent="-457200">
              <a:buClr>
                <a:srgbClr val="FFC000"/>
              </a:buClr>
              <a:buSzPct val="100000"/>
              <a:buFont typeface="+mj-lt"/>
              <a:buAutoNum type="arabicPeriod" startAt="6"/>
            </a:pPr>
            <a:r>
              <a:rPr lang="en-US" sz="2200" dirty="0">
                <a:solidFill>
                  <a:srgbClr val="FFC000"/>
                </a:solidFill>
                <a:latin typeface="CG Times Bold" pitchFamily="18" charset="0"/>
              </a:rPr>
              <a:t>The purpose of the MIL is to inform the vehicle operator of the need for service when the vehicle deteriorates to the point where the vehicle emissions could rise above </a:t>
            </a:r>
            <a:r>
              <a:rPr lang="en-US" sz="2200" u="sng" dirty="0">
                <a:solidFill>
                  <a:srgbClr val="FFC000"/>
                </a:solidFill>
                <a:latin typeface="CG Times Bold" pitchFamily="18" charset="0"/>
              </a:rPr>
              <a:t>1.5 times</a:t>
            </a:r>
            <a:r>
              <a:rPr lang="en-US" sz="2200" dirty="0">
                <a:solidFill>
                  <a:srgbClr val="FFC000"/>
                </a:solidFill>
                <a:latin typeface="CG Times Bold" pitchFamily="18" charset="0"/>
              </a:rPr>
              <a:t> the Federal Test Procedure standards.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4648200"/>
            <a:ext cx="4572000" cy="2057273"/>
          </a:xfrm>
          <a:prstGeom prst="rect">
            <a:avLst/>
          </a:prstGeom>
        </p:spPr>
      </p:pic>
    </p:spTree>
    <p:extLst>
      <p:ext uri="{BB962C8B-B14F-4D97-AF65-F5344CB8AC3E}">
        <p14:creationId xmlns:p14="http://schemas.microsoft.com/office/powerpoint/2010/main" val="414665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a:solidFill>
                  <a:srgbClr val="FFC000"/>
                </a:solidFill>
              </a:rPr>
              <a:t>Emissions Control Devices</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All </a:t>
            </a:r>
            <a:r>
              <a:rPr lang="en-US" sz="2200" b="1" u="sng" dirty="0">
                <a:solidFill>
                  <a:srgbClr val="FFC000"/>
                </a:solidFill>
                <a:latin typeface="CG Times Bold" pitchFamily="18" charset="0"/>
              </a:rPr>
              <a:t>1996</a:t>
            </a:r>
            <a:r>
              <a:rPr lang="en-US" sz="2200" dirty="0">
                <a:solidFill>
                  <a:srgbClr val="FFC000"/>
                </a:solidFill>
                <a:latin typeface="CG Times Bold" pitchFamily="18" charset="0"/>
              </a:rPr>
              <a:t> and newer vehicles are equipped with one or more of the following emissions control devices as required by the manufacturer.</a:t>
            </a:r>
          </a:p>
          <a:p>
            <a:pPr marL="137160" marR="13920" indent="0">
              <a:buClr>
                <a:srgbClr val="862110"/>
              </a:buClr>
              <a:buSzPct val="100000"/>
              <a:buNone/>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dirty="0">
              <a:solidFill>
                <a:srgbClr val="862110"/>
              </a:solidFill>
              <a:latin typeface="CG Times Bold"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1" y="2514600"/>
            <a:ext cx="6477000" cy="332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129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76603"/>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447800"/>
            <a:ext cx="8229600" cy="5105400"/>
          </a:xfrm>
        </p:spPr>
        <p:txBody>
          <a:bodyPr>
            <a:noAutofit/>
          </a:bodyPr>
          <a:lstStyle/>
          <a:p>
            <a:pPr marL="594360" marR="13920" indent="-457200">
              <a:buClr>
                <a:srgbClr val="FFC000"/>
              </a:buClr>
              <a:buSzPct val="100000"/>
              <a:buFont typeface="+mj-lt"/>
              <a:buAutoNum type="alphaLcParenR"/>
            </a:pPr>
            <a:r>
              <a:rPr lang="en-US" sz="2200" b="1" dirty="0">
                <a:solidFill>
                  <a:srgbClr val="FFC000"/>
                </a:solidFill>
                <a:latin typeface="CG Times Bold" pitchFamily="18" charset="0"/>
              </a:rPr>
              <a:t>Catalytic Converter </a:t>
            </a:r>
          </a:p>
          <a:p>
            <a:pPr marL="137160" marR="13920" indent="0">
              <a:buClr>
                <a:srgbClr val="FFC000"/>
              </a:buClr>
              <a:buSzPct val="100000"/>
              <a:buNone/>
            </a:pPr>
            <a:r>
              <a:rPr lang="en-US" sz="2200" dirty="0">
                <a:solidFill>
                  <a:srgbClr val="FFC000"/>
                </a:solidFill>
                <a:latin typeface="CG Times Bold" pitchFamily="18" charset="0"/>
              </a:rPr>
              <a:t>The Catalytic Converter burns any remaining hydrocarbons and carbon monoxide emissions that pass into the exhaust system. It contains a catalyst substance of platinum, palladium, rhodium, cerium or a mixture of these materials that heat to extreme temperatures of approximately 1400 degrees to ignite the emissions and change them into harmless carbon dioxide and water.</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4162147"/>
            <a:ext cx="3889899"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499" y="4162147"/>
            <a:ext cx="4034902"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8605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447800"/>
            <a:ext cx="8229600" cy="5105400"/>
          </a:xfrm>
        </p:spPr>
        <p:txBody>
          <a:bodyPr>
            <a:noAutofit/>
          </a:bodyPr>
          <a:lstStyle/>
          <a:p>
            <a:pPr marL="594360" marR="13920" indent="-457200">
              <a:buClr>
                <a:srgbClr val="FFC000"/>
              </a:buClr>
              <a:buSzPct val="100000"/>
              <a:buFont typeface="+mj-lt"/>
              <a:buAutoNum type="alphaLcParenR" startAt="2"/>
            </a:pPr>
            <a:r>
              <a:rPr lang="en-US" sz="2200" b="1" dirty="0">
                <a:solidFill>
                  <a:srgbClr val="FFC000"/>
                </a:solidFill>
                <a:latin typeface="CG Times Bold" pitchFamily="18" charset="0"/>
              </a:rPr>
              <a:t>Unleaded Gas Restrictor:</a:t>
            </a:r>
          </a:p>
          <a:p>
            <a:pPr marL="137160" marR="13920" indent="0">
              <a:buClr>
                <a:srgbClr val="FFC000"/>
              </a:buClr>
              <a:buSzPct val="100000"/>
              <a:buNone/>
            </a:pPr>
            <a:r>
              <a:rPr lang="en-US" sz="2200" dirty="0">
                <a:solidFill>
                  <a:srgbClr val="FFC000"/>
                </a:solidFill>
                <a:latin typeface="CG Times Bold" pitchFamily="18" charset="0"/>
              </a:rPr>
              <a:t>The Unleaded Gas Restrictor or Fuel Restrictor reduces and restricts the filler neck to a size that permits filling by unleaded gasoline sized nozzles only. If altered or removed, the catalytic converter and unleaded gas restrictor must be replaced before the vehicle can pass inspection. Mechanics should remember that some newer model vehicles are being manufactured without the unleaded gas restrictor.</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16" r="57817" b="57746"/>
          <a:stretch/>
        </p:blipFill>
        <p:spPr>
          <a:xfrm>
            <a:off x="5181600" y="3962400"/>
            <a:ext cx="3352800" cy="2667000"/>
          </a:xfrm>
          <a:prstGeom prst="rect">
            <a:avLst/>
          </a:prstGeom>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962400"/>
            <a:ext cx="44958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6807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lphaLcParenR" startAt="3"/>
            </a:pPr>
            <a:r>
              <a:rPr lang="en-US" sz="2200" b="1" dirty="0">
                <a:solidFill>
                  <a:srgbClr val="FFC000"/>
                </a:solidFill>
                <a:latin typeface="CG Times Bold" pitchFamily="18" charset="0"/>
              </a:rPr>
              <a:t>Air Injection System:</a:t>
            </a:r>
          </a:p>
          <a:p>
            <a:pPr marL="137160" marR="13920" indent="0">
              <a:buClr>
                <a:srgbClr val="FFC000"/>
              </a:buClr>
              <a:buSzPct val="100000"/>
              <a:buNone/>
            </a:pPr>
            <a:r>
              <a:rPr lang="en-US" sz="2200" dirty="0">
                <a:solidFill>
                  <a:srgbClr val="FFC000"/>
                </a:solidFill>
                <a:latin typeface="CG Times Bold" pitchFamily="18" charset="0"/>
              </a:rPr>
              <a:t>The air injection system (AIS) is designed to introduce clean air into the engine exhaust as it exits the exhaust manifold or exhaust headers. Exhaust gases are at their hottest as they leave the combustion chambers, introducing oxygen to the exhaust at this point allows continued burning of the fuel mixture as it travels down the exhaust system and ultimately out the tailpipe. There are two types of air injection systems.</a:t>
            </a:r>
          </a:p>
          <a:p>
            <a:pPr marL="137160" marR="13920" indent="0">
              <a:buClr>
                <a:srgbClr val="FFC000"/>
              </a:buClr>
              <a:buSzPct val="100000"/>
              <a:buNone/>
            </a:pPr>
            <a:endParaRPr lang="en-US" sz="1050" dirty="0">
              <a:solidFill>
                <a:srgbClr val="FFC000"/>
              </a:solidFill>
              <a:latin typeface="CG Times Bold" pitchFamily="18" charset="0"/>
            </a:endParaRPr>
          </a:p>
          <a:p>
            <a:pPr marL="137160" marR="13920" indent="0">
              <a:buClr>
                <a:srgbClr val="FFC000"/>
              </a:buClr>
              <a:buSzPct val="100000"/>
              <a:buNone/>
            </a:pPr>
            <a:r>
              <a:rPr lang="en-US" sz="2200" dirty="0">
                <a:solidFill>
                  <a:srgbClr val="FFC000"/>
                </a:solidFill>
                <a:latin typeface="CG Times Bold" pitchFamily="18" charset="0"/>
              </a:rPr>
              <a:t>1. Pulse Air Injected Recirculation uses the normal pulsing from the exhaust valve opening and closing and does not require a pump.</a:t>
            </a:r>
          </a:p>
          <a:p>
            <a:pPr marL="137160" marR="13920" indent="0">
              <a:buClr>
                <a:srgbClr val="FFC000"/>
              </a:buClr>
              <a:buSzPct val="100000"/>
              <a:buNone/>
            </a:pPr>
            <a:endParaRPr lang="en-US" sz="1050" dirty="0">
              <a:solidFill>
                <a:srgbClr val="FFC000"/>
              </a:solidFill>
              <a:latin typeface="CG Times Bold" pitchFamily="18" charset="0"/>
            </a:endParaRPr>
          </a:p>
          <a:p>
            <a:pPr marL="137160" marR="13920" indent="0">
              <a:buClr>
                <a:srgbClr val="FFC000"/>
              </a:buClr>
              <a:buSzPct val="100000"/>
              <a:buNone/>
            </a:pPr>
            <a:r>
              <a:rPr lang="en-US" sz="2200" dirty="0">
                <a:solidFill>
                  <a:srgbClr val="FFC000"/>
                </a:solidFill>
                <a:latin typeface="CG Times Bold" pitchFamily="18" charset="0"/>
              </a:rPr>
              <a:t>2. Pump Types are externally mounted and are either electrical or belt driven.</a:t>
            </a:r>
          </a:p>
        </p:txBody>
      </p:sp>
    </p:spTree>
    <p:extLst>
      <p:ext uri="{BB962C8B-B14F-4D97-AF65-F5344CB8AC3E}">
        <p14:creationId xmlns:p14="http://schemas.microsoft.com/office/powerpoint/2010/main" val="970540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4" name="Text Placeholder 3"/>
          <p:cNvSpPr>
            <a:spLocks noGrp="1"/>
          </p:cNvSpPr>
          <p:nvPr>
            <p:ph type="body" idx="1"/>
          </p:nvPr>
        </p:nvSpPr>
        <p:spPr/>
        <p:txBody>
          <a:bodyPr>
            <a:normAutofit/>
          </a:bodyPr>
          <a:lstStyle/>
          <a:p>
            <a:pPr algn="ctr"/>
            <a:r>
              <a:rPr lang="en-US" sz="2200" b="1" u="sng" dirty="0">
                <a:solidFill>
                  <a:srgbClr val="FFC000"/>
                </a:solidFill>
                <a:effectLst>
                  <a:outerShdw blurRad="38100" dist="38100" dir="2700000" algn="tl">
                    <a:srgbClr val="000000">
                      <a:alpha val="43137"/>
                    </a:srgbClr>
                  </a:outerShdw>
                </a:effectLst>
                <a:latin typeface="CG Omega Bold" pitchFamily="34" charset="0"/>
              </a:rPr>
              <a:t>P.A.I.R.</a:t>
            </a:r>
          </a:p>
        </p:txBody>
      </p:sp>
      <p:sp>
        <p:nvSpPr>
          <p:cNvPr id="11" name="Content Placeholder 10"/>
          <p:cNvSpPr>
            <a:spLocks noGrp="1"/>
          </p:cNvSpPr>
          <p:nvPr>
            <p:ph sz="quarter" idx="4"/>
          </p:nvPr>
        </p:nvSpPr>
        <p:spPr>
          <a:xfrm>
            <a:off x="5943600" y="3276600"/>
            <a:ext cx="2289175" cy="2133600"/>
          </a:xfrm>
        </p:spPr>
        <p:txBody>
          <a:bodyPr/>
          <a:lstStyle/>
          <a:p>
            <a:pPr lvl="2"/>
            <a:endParaRPr lang="en-US" dirty="0"/>
          </a:p>
        </p:txBody>
      </p:sp>
      <p:sp>
        <p:nvSpPr>
          <p:cNvPr id="5" name="Text Placeholder 4"/>
          <p:cNvSpPr>
            <a:spLocks noGrp="1"/>
          </p:cNvSpPr>
          <p:nvPr>
            <p:ph type="body" sz="half" idx="3"/>
          </p:nvPr>
        </p:nvSpPr>
        <p:spPr/>
        <p:txBody>
          <a:bodyPr>
            <a:normAutofit fontScale="92500" lnSpcReduction="10000"/>
          </a:bodyPr>
          <a:lstStyle/>
          <a:p>
            <a:pPr algn="ctr"/>
            <a:endParaRPr lang="en-US" sz="2200" b="1" u="sng" dirty="0">
              <a:solidFill>
                <a:srgbClr val="FFC000"/>
              </a:solidFill>
              <a:latin typeface="CG Omega Bold" pitchFamily="34" charset="0"/>
            </a:endParaRPr>
          </a:p>
          <a:p>
            <a:pPr algn="ctr"/>
            <a:r>
              <a:rPr lang="en-US" sz="2200" b="1" u="sng" dirty="0">
                <a:solidFill>
                  <a:srgbClr val="FFC000"/>
                </a:solidFill>
                <a:effectLst>
                  <a:outerShdw blurRad="38100" dist="38100" dir="2700000" algn="tl">
                    <a:srgbClr val="000000">
                      <a:alpha val="43137"/>
                    </a:srgbClr>
                  </a:outerShdw>
                </a:effectLst>
                <a:latin typeface="CG Omega Bold" pitchFamily="34" charset="0"/>
              </a:rPr>
              <a:t>Pump</a:t>
            </a:r>
          </a:p>
          <a:p>
            <a:pPr algn="ctr"/>
            <a:endParaRPr lang="en-US" sz="2200" b="1" u="sng" dirty="0">
              <a:solidFill>
                <a:srgbClr val="FFC000"/>
              </a:solidFill>
              <a:latin typeface="CG Omega Bold" pitchFamily="34" charset="0"/>
            </a:endParaRPr>
          </a:p>
        </p:txBody>
      </p:sp>
      <p:pic>
        <p:nvPicPr>
          <p:cNvPr id="1434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362200"/>
            <a:ext cx="4105275"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1143000" y="2362201"/>
            <a:ext cx="268605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8438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52132"/>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lphaLcParenR" startAt="4"/>
            </a:pPr>
            <a:r>
              <a:rPr lang="en-US" sz="2200" b="1" dirty="0">
                <a:solidFill>
                  <a:srgbClr val="FFC000"/>
                </a:solidFill>
                <a:latin typeface="CG Times Bold" pitchFamily="18" charset="0"/>
              </a:rPr>
              <a:t>Exhaust Gas Recirculation System:</a:t>
            </a:r>
          </a:p>
          <a:p>
            <a:pPr marL="137160" marR="13920" indent="0">
              <a:buClr>
                <a:srgbClr val="FFC000"/>
              </a:buClr>
              <a:buSzPct val="100000"/>
              <a:buNone/>
            </a:pPr>
            <a:r>
              <a:rPr lang="en-US" sz="2200" dirty="0">
                <a:solidFill>
                  <a:srgbClr val="FFC000"/>
                </a:solidFill>
                <a:latin typeface="CG Times Bold" pitchFamily="18" charset="0"/>
              </a:rPr>
              <a:t>The Exhaust Gas Recirculation System injects burned exhaust gases into the engine to lower combustion temperatures and prevents the formation of Nitrogen Oxides. The EGR valve is connected with either a vacuum hose or electrical connection and they must be connected to pass the inspection. The EGR is normally located on or near the intake manifold.</a:t>
            </a:r>
          </a:p>
          <a:p>
            <a:pPr marL="137160" marR="13920" indent="0">
              <a:buClr>
                <a:srgbClr val="862110"/>
              </a:buClr>
              <a:buSzPct val="100000"/>
              <a:buNone/>
            </a:pPr>
            <a:endParaRPr lang="en-US" sz="2200" b="1" dirty="0">
              <a:solidFill>
                <a:srgbClr val="862110"/>
              </a:solidFill>
              <a:latin typeface="CG Times Bold" pitchFamily="18"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952872"/>
            <a:ext cx="3810000" cy="2867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952873"/>
            <a:ext cx="3810000" cy="2867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5769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a:solidFill>
                  <a:srgbClr val="FFC000"/>
                </a:solidFill>
              </a:rPr>
              <a:t>Opening Statement</a:t>
            </a:r>
          </a:p>
        </p:txBody>
      </p:sp>
      <p:sp>
        <p:nvSpPr>
          <p:cNvPr id="3" name="Content Placeholder 2"/>
          <p:cNvSpPr>
            <a:spLocks noGrp="1"/>
          </p:cNvSpPr>
          <p:nvPr>
            <p:ph idx="1"/>
          </p:nvPr>
        </p:nvSpPr>
        <p:spPr>
          <a:xfrm>
            <a:off x="457200" y="1295400"/>
            <a:ext cx="8229600" cy="5181600"/>
          </a:xfrm>
        </p:spPr>
        <p:txBody>
          <a:bodyPr>
            <a:noAutofit/>
          </a:bodyPr>
          <a:lstStyle/>
          <a:p>
            <a:pPr marL="137160" marR="13920" indent="0">
              <a:buNone/>
            </a:pPr>
            <a:r>
              <a:rPr lang="en-US" sz="2400" dirty="0">
                <a:solidFill>
                  <a:srgbClr val="FFC000"/>
                </a:solidFill>
                <a:latin typeface="CG Times Bold" pitchFamily="18" charset="0"/>
              </a:rPr>
              <a:t>This training program is designed to familiarize the students with the mandates and procedures required for certification as an emissions inspection mechanic in North Carolina. For this program to be successful, all stakeholders must develop a complete understanding of the requirements and regulations. While designing this block of instruction, great care was given to ensure all students, regardless of their individual backgrounds, experiences, and education would benefit and gain additional knowledge of the I/M program. Although some of the information discussed in this lesson plan may be basic to the experienced professional, the information provided will be beneficial to all those who attend</a:t>
            </a:r>
            <a:r>
              <a:rPr lang="en-US" sz="2400" b="1" dirty="0">
                <a:solidFill>
                  <a:srgbClr val="FFC000"/>
                </a:solidFill>
                <a:latin typeface="CG Times Bold" pitchFamily="18" charset="0"/>
              </a:rPr>
              <a:t>.</a:t>
            </a:r>
          </a:p>
        </p:txBody>
      </p:sp>
    </p:spTree>
    <p:extLst>
      <p:ext uri="{BB962C8B-B14F-4D97-AF65-F5344CB8AC3E}">
        <p14:creationId xmlns:p14="http://schemas.microsoft.com/office/powerpoint/2010/main" val="2834211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lphaLcParenR" startAt="5"/>
            </a:pPr>
            <a:r>
              <a:rPr lang="en-US" sz="2200" b="1" dirty="0">
                <a:solidFill>
                  <a:srgbClr val="FFC000"/>
                </a:solidFill>
                <a:latin typeface="CG Times Bold" pitchFamily="18" charset="0"/>
              </a:rPr>
              <a:t>Positive Crankcase Ventilation: </a:t>
            </a:r>
          </a:p>
          <a:p>
            <a:pPr marL="137160" marR="13920" indent="0">
              <a:buClr>
                <a:srgbClr val="FFC000"/>
              </a:buClr>
              <a:buSzPct val="100000"/>
              <a:buNone/>
            </a:pPr>
            <a:r>
              <a:rPr lang="en-US" sz="2200" dirty="0">
                <a:solidFill>
                  <a:srgbClr val="FFC000"/>
                </a:solidFill>
                <a:latin typeface="CG Times Bold" pitchFamily="18" charset="0"/>
              </a:rPr>
              <a:t>The Positive Crankcase Ventilation System recirculates engine crankcase fumes back into the combustion chamber. The PCV system must be sealed in order to be effective.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276601"/>
            <a:ext cx="37338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276601"/>
            <a:ext cx="3581400" cy="268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4053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lphaLcParenR" startAt="6"/>
            </a:pPr>
            <a:r>
              <a:rPr lang="en-US" sz="2200" b="1" dirty="0">
                <a:solidFill>
                  <a:srgbClr val="FFC000"/>
                </a:solidFill>
                <a:latin typeface="CG Times Bold" pitchFamily="18" charset="0"/>
              </a:rPr>
              <a:t>Thermostatic Air Cleaner System: </a:t>
            </a:r>
          </a:p>
          <a:p>
            <a:pPr marL="137160" marR="13920" indent="0">
              <a:buClr>
                <a:srgbClr val="FFC000"/>
              </a:buClr>
              <a:buSzPct val="100000"/>
              <a:buNone/>
            </a:pPr>
            <a:r>
              <a:rPr lang="en-US" sz="2200" dirty="0">
                <a:solidFill>
                  <a:srgbClr val="FFC000"/>
                </a:solidFill>
                <a:latin typeface="CG Times Bold" pitchFamily="18" charset="0"/>
              </a:rPr>
              <a:t>The Thermostatic Air Cleaner System maintains a constant temperature of the air entering the engine for improved combustion and performance in cold weather. The warm air helps vaporize fuel and reduce Hydrocarbons and Carbon Monoxide. Two components (only) can be missing from the TAC and it will still pass the inspection. They are the snorkel hose and the air filter.</a:t>
            </a:r>
          </a:p>
          <a:p>
            <a:pPr marL="137160" marR="13920" indent="0">
              <a:buClr>
                <a:srgbClr val="862110"/>
              </a:buClr>
              <a:buSzPct val="100000"/>
              <a:buNone/>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dirty="0">
              <a:solidFill>
                <a:srgbClr val="862110"/>
              </a:solidFill>
              <a:latin typeface="CG Times Bold"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199" y="4254500"/>
            <a:ext cx="3810001" cy="237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stretch>
            <a:fillRect/>
          </a:stretch>
        </p:blipFill>
        <p:spPr>
          <a:xfrm>
            <a:off x="762001" y="4254500"/>
            <a:ext cx="3048000" cy="2374900"/>
          </a:xfrm>
          <a:prstGeom prst="rect">
            <a:avLst/>
          </a:prstGeom>
        </p:spPr>
      </p:pic>
    </p:spTree>
    <p:extLst>
      <p:ext uri="{BB962C8B-B14F-4D97-AF65-F5344CB8AC3E}">
        <p14:creationId xmlns:p14="http://schemas.microsoft.com/office/powerpoint/2010/main" val="4047841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lphaLcParenR" startAt="7"/>
            </a:pPr>
            <a:r>
              <a:rPr lang="en-US" sz="2200" b="1" dirty="0">
                <a:solidFill>
                  <a:srgbClr val="FFC000"/>
                </a:solidFill>
                <a:latin typeface="CG Times Bold" pitchFamily="18" charset="0"/>
              </a:rPr>
              <a:t>Evaporative Emissions Control System: </a:t>
            </a:r>
          </a:p>
          <a:p>
            <a:pPr marL="137160" marR="13920" indent="0">
              <a:buClr>
                <a:srgbClr val="FFC000"/>
              </a:buClr>
              <a:buSzPct val="100000"/>
              <a:buNone/>
            </a:pPr>
            <a:r>
              <a:rPr lang="en-US" sz="2200" dirty="0">
                <a:solidFill>
                  <a:srgbClr val="FFC000"/>
                </a:solidFill>
                <a:latin typeface="CG Times Bold" pitchFamily="18" charset="0"/>
              </a:rPr>
              <a:t>The Evaporative Emissions Control System is a closed vent system that stores fuel vapors and prevents them from entering the atmosphere. It consist of the Charcoal Canister, the Canister Vacuum Lines, the Vacuum and Pressure Relief Valve, the Purge System, the Fuel Tank and the Gas Cap.</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3657600"/>
            <a:ext cx="3962400" cy="3139440"/>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3657600"/>
            <a:ext cx="3657599" cy="313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6473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lphaLcParenR" startAt="8"/>
            </a:pPr>
            <a:r>
              <a:rPr lang="en-US" sz="2200" b="1" dirty="0">
                <a:solidFill>
                  <a:srgbClr val="FFC000"/>
                </a:solidFill>
                <a:latin typeface="CG Times Bold" pitchFamily="18" charset="0"/>
              </a:rPr>
              <a:t>Oxygen Sensor: </a:t>
            </a:r>
          </a:p>
          <a:p>
            <a:pPr marL="137160" marR="13920" indent="0">
              <a:buClr>
                <a:srgbClr val="FFC000"/>
              </a:buClr>
              <a:buSzPct val="100000"/>
              <a:buNone/>
            </a:pPr>
            <a:r>
              <a:rPr lang="en-US" sz="2200" dirty="0">
                <a:solidFill>
                  <a:srgbClr val="FFC000"/>
                </a:solidFill>
                <a:latin typeface="CG Times Bold" pitchFamily="18" charset="0"/>
              </a:rPr>
              <a:t>The Oxygen Sensor monitors the amount of oxygen in the exhaust gases. Most manufacturers use more than one oxygen sensor to perform this task.  To pass a vehicle inspection, a technician must locate all installed sensors and verify they are connected. The sensors are normally located in the exhaust manifold and/or the exhaust pipes before and/or after the catalytic converter.</a:t>
            </a:r>
            <a:r>
              <a:rPr lang="en-US" sz="2000" kern="0" dirty="0">
                <a:solidFill>
                  <a:srgbClr val="FF0000"/>
                </a:solidFill>
                <a:latin typeface="Garamond"/>
              </a:rPr>
              <a:t>                             </a:t>
            </a:r>
          </a:p>
          <a:p>
            <a:pPr marL="0" lvl="0" indent="0" fontAlgn="base">
              <a:lnSpc>
                <a:spcPct val="90000"/>
              </a:lnSpc>
              <a:spcAft>
                <a:spcPct val="0"/>
              </a:spcAft>
              <a:buClr>
                <a:srgbClr val="66FF33"/>
              </a:buClr>
              <a:buSzPct val="70000"/>
              <a:buNone/>
              <a:defRPr/>
            </a:pPr>
            <a:endParaRPr lang="en-US" sz="1800" kern="0" dirty="0">
              <a:solidFill>
                <a:srgbClr val="FF0000"/>
              </a:solidFill>
              <a:latin typeface="Garamond"/>
            </a:endParaRPr>
          </a:p>
          <a:p>
            <a:pPr marL="0" lvl="0" indent="0" fontAlgn="base">
              <a:lnSpc>
                <a:spcPct val="90000"/>
              </a:lnSpc>
              <a:spcAft>
                <a:spcPct val="0"/>
              </a:spcAft>
              <a:buClr>
                <a:srgbClr val="66FF33"/>
              </a:buClr>
              <a:buSzPct val="70000"/>
              <a:buNone/>
              <a:defRPr/>
            </a:pPr>
            <a:r>
              <a:rPr lang="en-US" sz="1800" kern="0" dirty="0">
                <a:solidFill>
                  <a:srgbClr val="FF0000"/>
                </a:solidFill>
                <a:latin typeface="Garamond"/>
              </a:rPr>
              <a:t>                                                       </a:t>
            </a:r>
            <a:r>
              <a:rPr lang="en-US" sz="1600" kern="0" dirty="0">
                <a:solidFill>
                  <a:srgbClr val="92D050"/>
                </a:solidFill>
                <a:effectLst>
                  <a:outerShdw blurRad="38100" dist="38100" dir="2700000" algn="tl">
                    <a:srgbClr val="000000">
                      <a:alpha val="43137"/>
                    </a:srgbClr>
                  </a:outerShdw>
                </a:effectLst>
                <a:latin typeface="Garamond"/>
              </a:rPr>
              <a:t>(Confirm Extensions are not installed on the Oxygen Sensors)</a:t>
            </a:r>
          </a:p>
          <a:p>
            <a:pPr marL="137160" marR="13920" indent="0">
              <a:buClr>
                <a:srgbClr val="FFC000"/>
              </a:buClr>
              <a:buSzPct val="100000"/>
              <a:buNone/>
            </a:pPr>
            <a:endParaRPr lang="en-US" sz="1000" dirty="0">
              <a:solidFill>
                <a:srgbClr val="FFC000"/>
              </a:solidFill>
              <a:effectLst>
                <a:outerShdw blurRad="38100" dist="38100" dir="2700000" algn="tl">
                  <a:srgbClr val="000000">
                    <a:alpha val="43137"/>
                  </a:srgbClr>
                </a:outerShdw>
              </a:effectLst>
              <a:latin typeface="CG Times Bold" pitchFamily="18" charset="0"/>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4419603"/>
            <a:ext cx="2819400" cy="229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419602"/>
            <a:ext cx="2593975" cy="229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stretch>
            <a:fillRect/>
          </a:stretch>
        </p:blipFill>
        <p:spPr>
          <a:xfrm>
            <a:off x="152400" y="4419602"/>
            <a:ext cx="3200400" cy="2298576"/>
          </a:xfrm>
          <a:prstGeom prst="rect">
            <a:avLst/>
          </a:prstGeom>
        </p:spPr>
      </p:pic>
    </p:spTree>
    <p:extLst>
      <p:ext uri="{BB962C8B-B14F-4D97-AF65-F5344CB8AC3E}">
        <p14:creationId xmlns:p14="http://schemas.microsoft.com/office/powerpoint/2010/main" val="3641957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As part of the tamper inspection, a visual inspection of each component is required. To determine which components are installed on the vehicle, the </a:t>
            </a:r>
            <a:r>
              <a:rPr lang="en-US" sz="2200" u="sng" dirty="0">
                <a:solidFill>
                  <a:srgbClr val="FFC000"/>
                </a:solidFill>
                <a:latin typeface="CG Times Bold" pitchFamily="18" charset="0"/>
              </a:rPr>
              <a:t>inspection mechanic should refer to the Emissions Control Label located within the engine compartment</a:t>
            </a:r>
            <a:r>
              <a:rPr lang="en-US" sz="2200" dirty="0">
                <a:solidFill>
                  <a:srgbClr val="FFC000"/>
                </a:solidFill>
                <a:latin typeface="CG Times Bold" pitchFamily="18" charset="0"/>
              </a:rPr>
              <a:t>. Additional information may also be obtained from the Emissions Control Applications Manual and/or various third party computer programs. However, in any case where discrepancies of installed components exist, the information provided by the Emissions Control Label should always take precedence.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4434464"/>
            <a:ext cx="1981200" cy="2286000"/>
          </a:xfrm>
          <a:prstGeom prst="rect">
            <a:avLst/>
          </a:prstGeom>
        </p:spPr>
      </p:pic>
      <p:pic>
        <p:nvPicPr>
          <p:cNvPr id="5" name="Picture 4"/>
          <p:cNvPicPr>
            <a:picLocks noChangeAspect="1"/>
          </p:cNvPicPr>
          <p:nvPr/>
        </p:nvPicPr>
        <p:blipFill>
          <a:blip r:embed="rId3"/>
          <a:stretch>
            <a:fillRect/>
          </a:stretch>
        </p:blipFill>
        <p:spPr>
          <a:xfrm>
            <a:off x="76200" y="4495799"/>
            <a:ext cx="3048000" cy="2256991"/>
          </a:xfrm>
          <a:prstGeom prst="rect">
            <a:avLst/>
          </a:prstGeom>
        </p:spPr>
      </p:pic>
      <p:pic>
        <p:nvPicPr>
          <p:cNvPr id="8" name="Picture 7"/>
          <p:cNvPicPr>
            <a:picLocks noChangeAspect="1"/>
          </p:cNvPicPr>
          <p:nvPr/>
        </p:nvPicPr>
        <p:blipFill>
          <a:blip r:embed="rId4"/>
          <a:stretch>
            <a:fillRect/>
          </a:stretch>
        </p:blipFill>
        <p:spPr>
          <a:xfrm>
            <a:off x="3200400" y="4495799"/>
            <a:ext cx="3810000" cy="2256991"/>
          </a:xfrm>
          <a:prstGeom prst="rect">
            <a:avLst/>
          </a:prstGeom>
        </p:spPr>
      </p:pic>
    </p:spTree>
    <p:extLst>
      <p:ext uri="{BB962C8B-B14F-4D97-AF65-F5344CB8AC3E}">
        <p14:creationId xmlns:p14="http://schemas.microsoft.com/office/powerpoint/2010/main" val="578837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4000" dirty="0">
                <a:solidFill>
                  <a:srgbClr val="FFC000"/>
                </a:solidFill>
              </a:rPr>
              <a:t>Malfunction Indicator Lamp (MIL)</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The Malfunction Indicator Lamp (MIL) is an indicator of the internal status of a car engine. It is found on the instrument console of most automobiles and is either red or amber in color. The MIL can be the shape of an engine, or the words spelled out as “Check Engine” or “Service Engine Soon”. If the MIL is illuminated, the vehicle must be repaired before it will pass the inspection. </a:t>
            </a:r>
            <a:r>
              <a:rPr lang="en-US" sz="2200" b="1" u="sng" dirty="0">
                <a:solidFill>
                  <a:srgbClr val="92D050"/>
                </a:solidFill>
                <a:latin typeface="CG Times Bold" pitchFamily="18" charset="0"/>
              </a:rPr>
              <a:t>However, it is imperative that customers are never refused inspections because the light is illuminated.</a:t>
            </a:r>
            <a:r>
              <a:rPr lang="en-US" sz="2200" b="1" dirty="0">
                <a:solidFill>
                  <a:srgbClr val="FFC000"/>
                </a:solidFill>
                <a:latin typeface="CG Times Bold" pitchFamily="18" charset="0"/>
              </a:rPr>
              <a:t> </a:t>
            </a:r>
            <a:r>
              <a:rPr lang="en-US" sz="2200" dirty="0">
                <a:solidFill>
                  <a:srgbClr val="FFC000"/>
                </a:solidFill>
                <a:latin typeface="CG Times Bold" pitchFamily="18" charset="0"/>
              </a:rPr>
              <a:t>As indicated in North Carolina Administrative Code, the inspection station is required to inspect any vehicle presented for inspection.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5181600"/>
            <a:ext cx="5715000" cy="1066800"/>
          </a:xfrm>
          <a:prstGeom prst="rect">
            <a:avLst/>
          </a:prstGeom>
        </p:spPr>
      </p:pic>
    </p:spTree>
    <p:extLst>
      <p:ext uri="{BB962C8B-B14F-4D97-AF65-F5344CB8AC3E}">
        <p14:creationId xmlns:p14="http://schemas.microsoft.com/office/powerpoint/2010/main" val="1257835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3600" dirty="0">
                <a:solidFill>
                  <a:srgbClr val="FFC000"/>
                </a:solidFill>
              </a:rPr>
              <a:t>Malfunction Indicator Lamp (MIL)</a:t>
            </a:r>
            <a:br>
              <a:rPr lang="en-US" sz="3600" dirty="0">
                <a:solidFill>
                  <a:schemeClr val="bg1"/>
                </a:solidFill>
              </a:rPr>
            </a:br>
            <a:r>
              <a:rPr lang="en-US" sz="3600" dirty="0">
                <a:solidFill>
                  <a:srgbClr val="FFC000"/>
                </a:solidFill>
              </a:rPr>
              <a:t>(Continued)</a:t>
            </a:r>
          </a:p>
        </p:txBody>
      </p:sp>
      <p:sp>
        <p:nvSpPr>
          <p:cNvPr id="3" name="Content Placeholder 2"/>
          <p:cNvSpPr>
            <a:spLocks noGrp="1"/>
          </p:cNvSpPr>
          <p:nvPr>
            <p:ph idx="1"/>
          </p:nvPr>
        </p:nvSpPr>
        <p:spPr>
          <a:xfrm>
            <a:off x="457200" y="1447800"/>
            <a:ext cx="8229600" cy="51816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Inspection mechanics should note that some vehicles have a Service light in addition to the Malfunction Indicator Lamp. The service light normally indicates that the vehicle is due for some type of maintenance cycle.  The inspection mechanic should use caution not to confuse the service light with the MIL. </a:t>
            </a:r>
          </a:p>
          <a:p>
            <a:pPr marL="137160" marR="13920" indent="0">
              <a:buClr>
                <a:srgbClr val="862110"/>
              </a:buClr>
              <a:buSzPct val="100000"/>
              <a:buNone/>
            </a:pPr>
            <a:endParaRPr lang="en-US" sz="2200" dirty="0">
              <a:solidFill>
                <a:srgbClr val="FFC000"/>
              </a:solidFill>
              <a:latin typeface="CG Times Bold" pitchFamily="18" charset="0"/>
            </a:endParaRPr>
          </a:p>
          <a:p>
            <a:pPr marL="137160" marR="13920" indent="0">
              <a:buClr>
                <a:srgbClr val="862110"/>
              </a:buClr>
              <a:buSzPct val="100000"/>
              <a:buNone/>
            </a:pPr>
            <a:r>
              <a:rPr lang="en-US" sz="2200" dirty="0">
                <a:solidFill>
                  <a:srgbClr val="FFC000"/>
                </a:solidFill>
                <a:latin typeface="CG Times Bold" pitchFamily="18" charset="0"/>
              </a:rPr>
              <a:t>Example of Service Light: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4359675"/>
            <a:ext cx="3048000" cy="2246558"/>
          </a:xfrm>
          <a:prstGeom prst="rect">
            <a:avLst/>
          </a:prstGeom>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343399"/>
            <a:ext cx="2438400" cy="2246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6709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r>
              <a:rPr lang="en-US" dirty="0">
                <a:solidFill>
                  <a:srgbClr val="FFC000"/>
                </a:solidFill>
              </a:rPr>
              <a:t>Diagnostic Trouble Codes (DTC)</a:t>
            </a:r>
          </a:p>
        </p:txBody>
      </p:sp>
      <p:sp>
        <p:nvSpPr>
          <p:cNvPr id="3" name="Content Placeholder 2"/>
          <p:cNvSpPr>
            <a:spLocks noGrp="1"/>
          </p:cNvSpPr>
          <p:nvPr>
            <p:ph idx="1"/>
          </p:nvPr>
        </p:nvSpPr>
        <p:spPr>
          <a:xfrm>
            <a:off x="457200" y="990600"/>
            <a:ext cx="8229600" cy="5562600"/>
          </a:xfrm>
        </p:spPr>
        <p:txBody>
          <a:bodyPr>
            <a:noAutofit/>
          </a:bodyPr>
          <a:lstStyle/>
          <a:p>
            <a:pPr marL="137160" marR="13920" indent="0">
              <a:buClr>
                <a:srgbClr val="862110"/>
              </a:buClr>
              <a:buSzPct val="100000"/>
              <a:buNone/>
            </a:pPr>
            <a:r>
              <a:rPr lang="en-US" sz="2200" dirty="0">
                <a:solidFill>
                  <a:srgbClr val="FFC000"/>
                </a:solidFill>
                <a:effectLst>
                  <a:outerShdw blurRad="38100" dist="38100" dir="2700000" algn="tl">
                    <a:srgbClr val="000000">
                      <a:alpha val="43137"/>
                    </a:srgbClr>
                  </a:outerShdw>
                </a:effectLst>
                <a:latin typeface="CG Times Bold" pitchFamily="18" charset="0"/>
              </a:rPr>
              <a:t>Diagnostic Trouble Codes provide a simple description of a problem found by the OBD II system. They will be captured by the inspection analyzer and printed on page 2 of the OBD II Failure Report. </a:t>
            </a:r>
            <a:r>
              <a:rPr lang="en-US" sz="2200" b="1" u="sng" dirty="0">
                <a:solidFill>
                  <a:srgbClr val="92D050"/>
                </a:solidFill>
                <a:effectLst>
                  <a:outerShdw blurRad="38100" dist="38100" dir="2700000" algn="tl">
                    <a:srgbClr val="000000">
                      <a:alpha val="43137"/>
                    </a:srgbClr>
                  </a:outerShdw>
                </a:effectLst>
                <a:latin typeface="CG Times Bold" pitchFamily="18" charset="0"/>
              </a:rPr>
              <a:t>It is imperative that this page be provided to the customer at the time of failure</a:t>
            </a:r>
            <a:r>
              <a:rPr lang="en-US" sz="2200" u="sng" dirty="0">
                <a:solidFill>
                  <a:srgbClr val="92D050"/>
                </a:solidFill>
                <a:effectLst>
                  <a:outerShdw blurRad="38100" dist="38100" dir="2700000" algn="tl">
                    <a:srgbClr val="000000">
                      <a:alpha val="43137"/>
                    </a:srgbClr>
                  </a:outerShdw>
                </a:effectLst>
                <a:latin typeface="CG Times Bold" pitchFamily="18" charset="0"/>
              </a:rPr>
              <a:t>.</a:t>
            </a:r>
            <a:r>
              <a:rPr lang="en-US" sz="2200" dirty="0">
                <a:solidFill>
                  <a:srgbClr val="FFC000"/>
                </a:solidFill>
                <a:effectLst>
                  <a:outerShdw blurRad="38100" dist="38100" dir="2700000" algn="tl">
                    <a:srgbClr val="000000">
                      <a:alpha val="43137"/>
                    </a:srgbClr>
                  </a:outerShdw>
                </a:effectLst>
                <a:latin typeface="CG Times Bold" pitchFamily="18" charset="0"/>
              </a:rPr>
              <a:t> However, the diagnostic trouble codes indicated on the report simply reflect the vehicle’s condition at the time of testing and </a:t>
            </a:r>
            <a:r>
              <a:rPr lang="en-US" sz="2200" u="sng" dirty="0">
                <a:solidFill>
                  <a:srgbClr val="FFC000"/>
                </a:solidFill>
                <a:effectLst>
                  <a:outerShdw blurRad="38100" dist="38100" dir="2700000" algn="tl">
                    <a:srgbClr val="000000">
                      <a:alpha val="43137"/>
                    </a:srgbClr>
                  </a:outerShdw>
                </a:effectLst>
                <a:latin typeface="CG Times Bold" pitchFamily="18" charset="0"/>
              </a:rPr>
              <a:t>are not intended to take the place of diagnostics and repairs by a qualified repair technician.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886200"/>
            <a:ext cx="3733801" cy="2743199"/>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3786" y="3581400"/>
            <a:ext cx="3986814" cy="304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2085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24526"/>
          </a:xfrm>
        </p:spPr>
        <p:txBody>
          <a:bodyPr>
            <a:normAutofit fontScale="90000"/>
          </a:bodyPr>
          <a:lstStyle/>
          <a:p>
            <a:r>
              <a:rPr lang="en-US" sz="3600" dirty="0">
                <a:solidFill>
                  <a:srgbClr val="FFC000"/>
                </a:solidFill>
              </a:rPr>
              <a:t>Data Link Connector (DLC)</a:t>
            </a:r>
          </a:p>
        </p:txBody>
      </p:sp>
      <p:sp>
        <p:nvSpPr>
          <p:cNvPr id="3" name="Content Placeholder 2"/>
          <p:cNvSpPr>
            <a:spLocks noGrp="1"/>
          </p:cNvSpPr>
          <p:nvPr>
            <p:ph idx="1"/>
          </p:nvPr>
        </p:nvSpPr>
        <p:spPr>
          <a:xfrm>
            <a:off x="457200" y="685800"/>
            <a:ext cx="8610600" cy="5867400"/>
          </a:xfrm>
        </p:spPr>
        <p:txBody>
          <a:bodyPr>
            <a:noAutofit/>
          </a:bodyPr>
          <a:lstStyle/>
          <a:p>
            <a:pPr marL="137160" marR="13920" indent="0">
              <a:buClr>
                <a:srgbClr val="862110"/>
              </a:buClr>
              <a:buSzPct val="100000"/>
              <a:buNone/>
            </a:pPr>
            <a:r>
              <a:rPr lang="en-US" sz="2000" dirty="0">
                <a:solidFill>
                  <a:srgbClr val="FFC000"/>
                </a:solidFill>
                <a:effectLst>
                  <a:outerShdw blurRad="38100" dist="38100" dir="2700000" algn="tl">
                    <a:srgbClr val="000000">
                      <a:alpha val="43137"/>
                    </a:srgbClr>
                  </a:outerShdw>
                </a:effectLst>
                <a:latin typeface="CG Times Bold" pitchFamily="18" charset="0"/>
              </a:rPr>
              <a:t>The Data Link Connector (DLC) allows communication between the emissions analyzer and the vehicles OBD II system. Its size, shape and locations have been standardized by the EPA. In accordance with this standardization, the DLC is most commonly located on the driver’s side but may extend to the console or passenger side of the vehicle in some cases. If the DLC is missing or has been tampered with, the vehicle will fail the inspection. If the DLC cannot be located or is inaccessible, the inspection must be aborted. </a:t>
            </a:r>
          </a:p>
          <a:p>
            <a:pPr marL="137160" marR="13920" indent="0">
              <a:buClr>
                <a:srgbClr val="862110"/>
              </a:buClr>
              <a:buSzPct val="100000"/>
              <a:buNone/>
            </a:pPr>
            <a:endParaRPr lang="en-US" sz="800" dirty="0">
              <a:solidFill>
                <a:srgbClr val="FFC000"/>
              </a:solidFill>
              <a:effectLst>
                <a:outerShdw blurRad="38100" dist="38100" dir="2700000" algn="tl">
                  <a:srgbClr val="000000">
                    <a:alpha val="43137"/>
                  </a:srgbClr>
                </a:outerShdw>
              </a:effectLst>
              <a:latin typeface="CG Times Bold" pitchFamily="18" charset="0"/>
            </a:endParaRPr>
          </a:p>
          <a:p>
            <a:pPr marL="137160" marR="13920" indent="0">
              <a:buClr>
                <a:srgbClr val="862110"/>
              </a:buClr>
              <a:buSzPct val="100000"/>
              <a:buNone/>
            </a:pPr>
            <a:r>
              <a:rPr lang="en-US" sz="2000" dirty="0">
                <a:solidFill>
                  <a:srgbClr val="92D050"/>
                </a:solidFill>
                <a:effectLst>
                  <a:outerShdw blurRad="38100" dist="38100" dir="2700000" algn="tl">
                    <a:srgbClr val="000000">
                      <a:alpha val="43137"/>
                    </a:srgbClr>
                  </a:outerShdw>
                </a:effectLst>
                <a:latin typeface="CG Times Bold" pitchFamily="18" charset="0"/>
              </a:rPr>
              <a:t>Attempt to verify there is no </a:t>
            </a:r>
            <a:r>
              <a:rPr lang="en-US" sz="2000" dirty="0" err="1">
                <a:solidFill>
                  <a:srgbClr val="92D050"/>
                </a:solidFill>
                <a:effectLst>
                  <a:outerShdw blurRad="38100" dist="38100" dir="2700000" algn="tl">
                    <a:srgbClr val="000000">
                      <a:alpha val="43137"/>
                    </a:srgbClr>
                  </a:outerShdw>
                </a:effectLst>
                <a:latin typeface="CG Times Bold" pitchFamily="18" charset="0"/>
              </a:rPr>
              <a:t>OBD</a:t>
            </a:r>
            <a:r>
              <a:rPr lang="en-US" sz="2000" dirty="0">
                <a:solidFill>
                  <a:srgbClr val="92D050"/>
                </a:solidFill>
                <a:effectLst>
                  <a:outerShdw blurRad="38100" dist="38100" dir="2700000" algn="tl">
                    <a:srgbClr val="000000">
                      <a:alpha val="43137"/>
                    </a:srgbClr>
                  </a:outerShdw>
                </a:effectLst>
                <a:latin typeface="CG Times Bold" pitchFamily="18" charset="0"/>
              </a:rPr>
              <a:t> simulator installed on the vehicle. A simulator installed to produce erroneous readings should result in a failure.</a:t>
            </a:r>
            <a:r>
              <a:rPr lang="en-US" sz="1100" dirty="0">
                <a:solidFill>
                  <a:srgbClr val="92D050"/>
                </a:solidFill>
                <a:effectLst>
                  <a:outerShdw blurRad="38100" dist="38100" dir="2700000" algn="tl">
                    <a:srgbClr val="000000">
                      <a:alpha val="43137"/>
                    </a:srgbClr>
                  </a:outerShdw>
                </a:effectLst>
                <a:latin typeface="CG Times Bold" pitchFamily="18" charset="0"/>
              </a:rPr>
              <a:t>                                                                                                                                                           </a:t>
            </a:r>
          </a:p>
          <a:p>
            <a:pPr marL="137160" marR="13920" indent="0">
              <a:buClr>
                <a:srgbClr val="862110"/>
              </a:buClr>
              <a:buSzPct val="100000"/>
              <a:buNone/>
            </a:pPr>
            <a:r>
              <a:rPr lang="en-US" sz="1100" dirty="0">
                <a:solidFill>
                  <a:srgbClr val="92D050"/>
                </a:solidFill>
                <a:effectLst>
                  <a:outerShdw blurRad="38100" dist="38100" dir="2700000" algn="tl">
                    <a:srgbClr val="000000">
                      <a:alpha val="43137"/>
                    </a:srgbClr>
                  </a:outerShdw>
                </a:effectLst>
                <a:latin typeface="CG Times Bold" pitchFamily="18" charset="0"/>
              </a:rPr>
              <a:t>                                                                                                                                                            </a:t>
            </a:r>
          </a:p>
          <a:p>
            <a:pPr marL="137160" marR="13920" indent="0">
              <a:buClr>
                <a:srgbClr val="862110"/>
              </a:buClr>
              <a:buSzPct val="100000"/>
              <a:buNone/>
            </a:pPr>
            <a:r>
              <a:rPr lang="en-US" sz="1100" dirty="0">
                <a:solidFill>
                  <a:srgbClr val="92D050"/>
                </a:solidFill>
                <a:effectLst>
                  <a:outerShdw blurRad="38100" dist="38100" dir="2700000" algn="tl">
                    <a:srgbClr val="000000">
                      <a:alpha val="43137"/>
                    </a:srgbClr>
                  </a:outerShdw>
                </a:effectLst>
                <a:latin typeface="CG Times Bold" pitchFamily="18" charset="0"/>
              </a:rPr>
              <a:t>                                                                                                                                                              “The </a:t>
            </a:r>
            <a:r>
              <a:rPr lang="en-US" sz="1100" dirty="0" err="1">
                <a:solidFill>
                  <a:srgbClr val="92D050"/>
                </a:solidFill>
                <a:effectLst>
                  <a:outerShdw blurRad="38100" dist="38100" dir="2700000" algn="tl">
                    <a:srgbClr val="000000">
                      <a:alpha val="43137"/>
                    </a:srgbClr>
                  </a:outerShdw>
                </a:effectLst>
                <a:latin typeface="CG Times Bold" pitchFamily="18" charset="0"/>
              </a:rPr>
              <a:t>OBD</a:t>
            </a:r>
            <a:r>
              <a:rPr lang="en-US" sz="1100" dirty="0">
                <a:solidFill>
                  <a:srgbClr val="92D050"/>
                </a:solidFill>
                <a:effectLst>
                  <a:outerShdw blurRad="38100" dist="38100" dir="2700000" algn="tl">
                    <a:srgbClr val="000000">
                      <a:alpha val="43137"/>
                    </a:srgbClr>
                  </a:outerShdw>
                </a:effectLst>
                <a:latin typeface="CG Times Bold" pitchFamily="18" charset="0"/>
              </a:rPr>
              <a:t> Simulator device described                               </a:t>
            </a:r>
          </a:p>
          <a:p>
            <a:pPr marL="137160" marR="13920" indent="0">
              <a:buClr>
                <a:srgbClr val="862110"/>
              </a:buClr>
              <a:buSzPct val="100000"/>
              <a:buNone/>
            </a:pPr>
            <a:r>
              <a:rPr lang="en-US" sz="1100" dirty="0">
                <a:solidFill>
                  <a:srgbClr val="92D050"/>
                </a:solidFill>
                <a:effectLst>
                  <a:outerShdw blurRad="38100" dist="38100" dir="2700000" algn="tl">
                    <a:srgbClr val="000000">
                      <a:alpha val="43137"/>
                    </a:srgbClr>
                  </a:outerShdw>
                </a:effectLst>
                <a:latin typeface="CG Times Bold" pitchFamily="18" charset="0"/>
              </a:rPr>
              <a:t>                                                                                                                                                               here is a low-cost and efficient unit which  </a:t>
            </a:r>
          </a:p>
          <a:p>
            <a:pPr marL="137160" marR="13920" indent="0">
              <a:buClr>
                <a:srgbClr val="862110"/>
              </a:buClr>
              <a:buSzPct val="100000"/>
              <a:buNone/>
            </a:pPr>
            <a:r>
              <a:rPr lang="en-US" sz="1100" dirty="0">
                <a:solidFill>
                  <a:srgbClr val="92D050"/>
                </a:solidFill>
                <a:effectLst>
                  <a:outerShdw blurRad="38100" dist="38100" dir="2700000" algn="tl">
                    <a:srgbClr val="000000">
                      <a:alpha val="43137"/>
                    </a:srgbClr>
                  </a:outerShdw>
                </a:effectLst>
                <a:latin typeface="CG Times Bold" pitchFamily="18" charset="0"/>
              </a:rPr>
              <a:t>                                                                                                                                                               simulates communication from a vehicle’s  </a:t>
            </a:r>
          </a:p>
          <a:p>
            <a:pPr marL="137160" marR="13920" indent="0">
              <a:buClr>
                <a:srgbClr val="862110"/>
              </a:buClr>
              <a:buSzPct val="100000"/>
              <a:buNone/>
            </a:pPr>
            <a:r>
              <a:rPr lang="en-US" sz="1100" dirty="0">
                <a:solidFill>
                  <a:srgbClr val="92D050"/>
                </a:solidFill>
                <a:effectLst>
                  <a:outerShdw blurRad="38100" dist="38100" dir="2700000" algn="tl">
                    <a:srgbClr val="000000">
                      <a:alpha val="43137"/>
                    </a:srgbClr>
                  </a:outerShdw>
                </a:effectLst>
                <a:latin typeface="CG Times Bold" pitchFamily="18" charset="0"/>
              </a:rPr>
              <a:t>                                                                                                                                                               </a:t>
            </a:r>
            <a:r>
              <a:rPr lang="en-US" sz="1100" dirty="0" err="1">
                <a:solidFill>
                  <a:srgbClr val="92D050"/>
                </a:solidFill>
                <a:effectLst>
                  <a:outerShdw blurRad="38100" dist="38100" dir="2700000" algn="tl">
                    <a:srgbClr val="000000">
                      <a:alpha val="43137"/>
                    </a:srgbClr>
                  </a:outerShdw>
                </a:effectLst>
                <a:latin typeface="CG Times Bold" pitchFamily="18" charset="0"/>
              </a:rPr>
              <a:t>OBD</a:t>
            </a:r>
            <a:r>
              <a:rPr lang="en-US" sz="1100" dirty="0">
                <a:solidFill>
                  <a:srgbClr val="92D050"/>
                </a:solidFill>
                <a:effectLst>
                  <a:outerShdw blurRad="38100" dist="38100" dir="2700000" algn="tl">
                    <a:srgbClr val="000000">
                      <a:alpha val="43137"/>
                    </a:srgbClr>
                  </a:outerShdw>
                </a:effectLst>
                <a:latin typeface="CG Times Bold" pitchFamily="18" charset="0"/>
              </a:rPr>
              <a:t> port and can communicate using four of </a:t>
            </a:r>
          </a:p>
          <a:p>
            <a:pPr marL="137160" marR="13920" indent="0">
              <a:buClr>
                <a:srgbClr val="862110"/>
              </a:buClr>
              <a:buSzPct val="100000"/>
              <a:buNone/>
            </a:pPr>
            <a:r>
              <a:rPr lang="en-US" sz="1100" dirty="0">
                <a:solidFill>
                  <a:srgbClr val="92D050"/>
                </a:solidFill>
                <a:effectLst>
                  <a:outerShdw blurRad="38100" dist="38100" dir="2700000" algn="tl">
                    <a:srgbClr val="000000">
                      <a:alpha val="43137"/>
                    </a:srgbClr>
                  </a:outerShdw>
                </a:effectLst>
                <a:latin typeface="CG Times Bold" pitchFamily="18" charset="0"/>
              </a:rPr>
              <a:t>                                                                                                                                                               the most popular </a:t>
            </a:r>
            <a:r>
              <a:rPr lang="en-US" sz="1100" dirty="0" err="1">
                <a:solidFill>
                  <a:srgbClr val="92D050"/>
                </a:solidFill>
                <a:effectLst>
                  <a:outerShdw blurRad="38100" dist="38100" dir="2700000" algn="tl">
                    <a:srgbClr val="000000">
                      <a:alpha val="43137"/>
                    </a:srgbClr>
                  </a:outerShdw>
                </a:effectLst>
                <a:latin typeface="CG Times Bold" pitchFamily="18" charset="0"/>
              </a:rPr>
              <a:t>OBD</a:t>
            </a:r>
            <a:r>
              <a:rPr lang="en-US" sz="1100" dirty="0">
                <a:solidFill>
                  <a:srgbClr val="92D050"/>
                </a:solidFill>
                <a:effectLst>
                  <a:outerShdw blurRad="38100" dist="38100" dir="2700000" algn="tl">
                    <a:srgbClr val="000000">
                      <a:alpha val="43137"/>
                    </a:srgbClr>
                  </a:outerShdw>
                </a:effectLst>
                <a:latin typeface="CG Times Bold" pitchFamily="18" charset="0"/>
              </a:rPr>
              <a:t> protocols."  </a:t>
            </a:r>
          </a:p>
          <a:p>
            <a:pPr marL="137160" marR="13920" indent="0">
              <a:buClr>
                <a:srgbClr val="862110"/>
              </a:buClr>
              <a:buSzPct val="100000"/>
              <a:buNone/>
            </a:pPr>
            <a:endParaRPr lang="en-US" sz="2000" dirty="0">
              <a:solidFill>
                <a:srgbClr val="FFC000"/>
              </a:solidFill>
              <a:effectLst>
                <a:outerShdw blurRad="38100" dist="38100" dir="2700000" algn="tl">
                  <a:srgbClr val="000000">
                    <a:alpha val="43137"/>
                  </a:srgbClr>
                </a:outerShdw>
              </a:effectLst>
              <a:latin typeface="CG Times Bold" pitchFamily="18" charset="0"/>
            </a:endParaRPr>
          </a:p>
          <a:p>
            <a:pPr marL="137160" marR="13920" indent="0">
              <a:buClr>
                <a:srgbClr val="862110"/>
              </a:buClr>
              <a:buSzPct val="100000"/>
              <a:buNone/>
            </a:pPr>
            <a:endParaRPr lang="en-US" sz="2000" dirty="0">
              <a:solidFill>
                <a:srgbClr val="FFC000"/>
              </a:solidFill>
              <a:effectLst>
                <a:outerShdw blurRad="38100" dist="38100" dir="2700000" algn="tl">
                  <a:srgbClr val="000000">
                    <a:alpha val="43137"/>
                  </a:srgbClr>
                </a:outerShdw>
              </a:effectLst>
              <a:latin typeface="CG Times Bold"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47" y="4407369"/>
            <a:ext cx="2680855" cy="23972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4801" y="4407369"/>
            <a:ext cx="2667000" cy="2397212"/>
          </a:xfrm>
          <a:prstGeom prst="rect">
            <a:avLst/>
          </a:prstGeom>
        </p:spPr>
      </p:pic>
      <p:pic>
        <p:nvPicPr>
          <p:cNvPr id="6" name="Picture 5"/>
          <p:cNvPicPr>
            <a:picLocks noChangeAspect="1"/>
          </p:cNvPicPr>
          <p:nvPr/>
        </p:nvPicPr>
        <p:blipFill>
          <a:blip r:embed="rId4"/>
          <a:stretch>
            <a:fillRect/>
          </a:stretch>
        </p:blipFill>
        <p:spPr>
          <a:xfrm>
            <a:off x="6248400" y="4975780"/>
            <a:ext cx="2743200" cy="1828800"/>
          </a:xfrm>
          <a:prstGeom prst="rect">
            <a:avLst/>
          </a:prstGeom>
        </p:spPr>
      </p:pic>
    </p:spTree>
    <p:extLst>
      <p:ext uri="{BB962C8B-B14F-4D97-AF65-F5344CB8AC3E}">
        <p14:creationId xmlns:p14="http://schemas.microsoft.com/office/powerpoint/2010/main" val="3295981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a:solidFill>
                  <a:srgbClr val="FFC000"/>
                </a:solidFill>
              </a:rPr>
              <a:t>Readiness Monitors</a:t>
            </a:r>
          </a:p>
        </p:txBody>
      </p:sp>
      <p:sp>
        <p:nvSpPr>
          <p:cNvPr id="3" name="Content Placeholder 2"/>
          <p:cNvSpPr>
            <a:spLocks noGrp="1"/>
          </p:cNvSpPr>
          <p:nvPr>
            <p:ph idx="1"/>
          </p:nvPr>
        </p:nvSpPr>
        <p:spPr>
          <a:xfrm>
            <a:off x="457200" y="1295400"/>
            <a:ext cx="8229600" cy="51816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To help ensure the OBD II system is working properly, readiness codes are used to indicate whether or not monitored emissions control system have been tested by the OBD II system. Each emissions control device has its own monitor and related readiness code. If any of the readiness codes are set to “not ready” or “not complete”, the OBD II system has not yet completed testing of that particular component or system. A component failure may exist, but this has not yet been identified because the system testing has not been completed.</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419600"/>
            <a:ext cx="36576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3424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rgbClr val="FFC000"/>
                </a:solidFill>
                <a:latin typeface="CG Times Bold"/>
              </a:rPr>
              <a:t>Course Objectives</a:t>
            </a:r>
          </a:p>
        </p:txBody>
      </p:sp>
      <p:sp>
        <p:nvSpPr>
          <p:cNvPr id="3" name="Content Placeholder 2"/>
          <p:cNvSpPr>
            <a:spLocks noGrp="1"/>
          </p:cNvSpPr>
          <p:nvPr>
            <p:ph idx="1"/>
          </p:nvPr>
        </p:nvSpPr>
        <p:spPr>
          <a:xfrm>
            <a:off x="152400" y="1447800"/>
            <a:ext cx="8839200" cy="5029200"/>
          </a:xfrm>
        </p:spPr>
        <p:txBody>
          <a:bodyPr>
            <a:noAutofit/>
          </a:bodyPr>
          <a:lstStyle/>
          <a:p>
            <a:pPr marL="137160" indent="0">
              <a:buNone/>
            </a:pPr>
            <a:r>
              <a:rPr lang="en-US" sz="2200" dirty="0">
                <a:solidFill>
                  <a:srgbClr val="FFC000"/>
                </a:solidFill>
                <a:latin typeface="CG Times Bold" pitchFamily="18" charset="0"/>
              </a:rPr>
              <a:t>At the end of this block of instruction, the student will be able to achieve the following objectives. </a:t>
            </a:r>
          </a:p>
          <a:p>
            <a:pPr marL="651510" indent="-514350">
              <a:lnSpc>
                <a:spcPct val="150000"/>
              </a:lnSpc>
              <a:buClr>
                <a:srgbClr val="FFC000"/>
              </a:buClr>
              <a:buSzPct val="100000"/>
              <a:buFont typeface="+mj-lt"/>
              <a:buAutoNum type="arabicPeriod"/>
            </a:pPr>
            <a:r>
              <a:rPr lang="en-US" sz="2200" dirty="0">
                <a:solidFill>
                  <a:srgbClr val="FFC000"/>
                </a:solidFill>
                <a:latin typeface="CG Times Bold" pitchFamily="18" charset="0"/>
              </a:rPr>
              <a:t>Identify vehicles that require an OBD II inspection.</a:t>
            </a:r>
          </a:p>
          <a:p>
            <a:pPr marL="651510" indent="-514350">
              <a:buClr>
                <a:srgbClr val="FFC000"/>
              </a:buClr>
              <a:buSzPct val="100000"/>
              <a:buFont typeface="+mj-lt"/>
              <a:buAutoNum type="arabicPeriod"/>
            </a:pPr>
            <a:r>
              <a:rPr lang="en-US" sz="2200" dirty="0">
                <a:solidFill>
                  <a:srgbClr val="FFC000"/>
                </a:solidFill>
                <a:latin typeface="CG Times Bold" pitchFamily="18" charset="0"/>
              </a:rPr>
              <a:t>List in writing the fees associated with an OBD II inspection and identify when they apply.</a:t>
            </a:r>
          </a:p>
          <a:p>
            <a:pPr marL="651510" indent="-514350">
              <a:buClr>
                <a:srgbClr val="FFC000"/>
              </a:buClr>
              <a:buSzPct val="100000"/>
              <a:buFont typeface="+mj-lt"/>
              <a:buAutoNum type="arabicPeriod"/>
            </a:pPr>
            <a:endParaRPr lang="en-US" sz="800" dirty="0">
              <a:solidFill>
                <a:srgbClr val="FFC000"/>
              </a:solidFill>
              <a:latin typeface="CG Times Bold" pitchFamily="18" charset="0"/>
            </a:endParaRPr>
          </a:p>
          <a:p>
            <a:pPr marL="651510" indent="-514350">
              <a:buClr>
                <a:srgbClr val="FFC000"/>
              </a:buClr>
              <a:buSzPct val="100000"/>
              <a:buFont typeface="+mj-lt"/>
              <a:buAutoNum type="arabicPeriod"/>
            </a:pPr>
            <a:r>
              <a:rPr lang="en-US" sz="2200" dirty="0">
                <a:solidFill>
                  <a:srgbClr val="FFC000"/>
                </a:solidFill>
                <a:latin typeface="CG Times Bold" pitchFamily="18" charset="0"/>
              </a:rPr>
              <a:t>Explain when a waiver of the inspection requirements may be issued.</a:t>
            </a:r>
          </a:p>
          <a:p>
            <a:pPr marL="651510" indent="-514350">
              <a:lnSpc>
                <a:spcPct val="150000"/>
              </a:lnSpc>
              <a:buClr>
                <a:srgbClr val="FFC000"/>
              </a:buClr>
              <a:buSzPct val="100000"/>
              <a:buFont typeface="+mj-lt"/>
              <a:buAutoNum type="arabicPeriod"/>
            </a:pPr>
            <a:r>
              <a:rPr lang="en-US" sz="2200" dirty="0">
                <a:solidFill>
                  <a:srgbClr val="FFC000"/>
                </a:solidFill>
                <a:latin typeface="CG Times Bold" pitchFamily="18" charset="0"/>
              </a:rPr>
              <a:t>Identify the Emissions Control Components installed on vehicles.</a:t>
            </a:r>
          </a:p>
          <a:p>
            <a:pPr marL="651510" indent="-514350">
              <a:buClr>
                <a:srgbClr val="FFC000"/>
              </a:buClr>
              <a:buSzPct val="100000"/>
              <a:buFont typeface="+mj-lt"/>
              <a:buAutoNum type="arabicPeriod"/>
            </a:pPr>
            <a:r>
              <a:rPr lang="en-US" sz="2200" dirty="0">
                <a:solidFill>
                  <a:srgbClr val="FFC000"/>
                </a:solidFill>
                <a:latin typeface="CG Times Bold" pitchFamily="18" charset="0"/>
              </a:rPr>
              <a:t>Successfully pass a written examination with a score of no less than 80%.</a:t>
            </a:r>
          </a:p>
        </p:txBody>
      </p:sp>
    </p:spTree>
    <p:extLst>
      <p:ext uri="{BB962C8B-B14F-4D97-AF65-F5344CB8AC3E}">
        <p14:creationId xmlns:p14="http://schemas.microsoft.com/office/powerpoint/2010/main" val="2892056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solidFill>
                  <a:srgbClr val="FFC000"/>
                </a:solidFill>
              </a:rPr>
              <a:t>Readiness Monitors </a:t>
            </a:r>
            <a:br>
              <a:rPr lang="en-US" dirty="0">
                <a:solidFill>
                  <a:schemeClr val="bg1"/>
                </a:solidFill>
              </a:rPr>
            </a:br>
            <a:r>
              <a:rPr lang="en-US" sz="3600" dirty="0">
                <a:solidFill>
                  <a:srgbClr val="FFC000"/>
                </a:solidFill>
              </a:rPr>
              <a:t>(Continued)</a:t>
            </a:r>
          </a:p>
        </p:txBody>
      </p:sp>
      <p:sp>
        <p:nvSpPr>
          <p:cNvPr id="3" name="Content Placeholder 2"/>
          <p:cNvSpPr>
            <a:spLocks noGrp="1"/>
          </p:cNvSpPr>
          <p:nvPr>
            <p:ph idx="1"/>
          </p:nvPr>
        </p:nvSpPr>
        <p:spPr>
          <a:xfrm>
            <a:off x="457200" y="1600200"/>
            <a:ext cx="8229600" cy="50292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A vehicle may have any combination of the following monitors installed; this is determined by the manufacturer. However, all vehicles are equipped with the Misfire, Fuel System and Comprehensive Component Monitors, which run continuously</a:t>
            </a:r>
            <a:r>
              <a:rPr lang="en-US" sz="2200" b="1" dirty="0">
                <a:solidFill>
                  <a:srgbClr val="FFC000"/>
                </a:solidFill>
                <a:latin typeface="CG Times Bold" pitchFamily="18" charset="0"/>
              </a:rPr>
              <a:t>.</a:t>
            </a:r>
          </a:p>
          <a:p>
            <a:pPr marL="137160" marR="13920" indent="0">
              <a:buClr>
                <a:srgbClr val="862110"/>
              </a:buClr>
              <a:buSzPct val="100000"/>
              <a:buNone/>
            </a:pPr>
            <a:endParaRPr lang="en-US" sz="2200" b="1" dirty="0">
              <a:solidFill>
                <a:srgbClr val="862110"/>
              </a:solidFill>
              <a:latin typeface="CG Times Bold"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629721999"/>
              </p:ext>
            </p:extLst>
          </p:nvPr>
        </p:nvGraphicFramePr>
        <p:xfrm>
          <a:off x="609600" y="3352800"/>
          <a:ext cx="7467600" cy="1905000"/>
        </p:xfrm>
        <a:graphic>
          <a:graphicData uri="http://schemas.openxmlformats.org/presentationml/2006/ole">
            <mc:AlternateContent xmlns:mc="http://schemas.openxmlformats.org/markup-compatibility/2006">
              <mc:Choice xmlns:v="urn:schemas-microsoft-com:vml" Requires="v">
                <p:oleObj spid="_x0000_s2149" name="Worksheet" r:id="rId3" imgW="4286180" imgH="733410" progId="Excel.Sheet.12">
                  <p:embed/>
                </p:oleObj>
              </mc:Choice>
              <mc:Fallback>
                <p:oleObj name="Worksheet" r:id="rId3" imgW="4286180" imgH="733410" progId="Excel.Sheet.12">
                  <p:embed/>
                  <p:pic>
                    <p:nvPicPr>
                      <p:cNvPr id="0" name=""/>
                      <p:cNvPicPr/>
                      <p:nvPr/>
                    </p:nvPicPr>
                    <p:blipFill>
                      <a:blip r:embed="rId4"/>
                      <a:stretch>
                        <a:fillRect/>
                      </a:stretch>
                    </p:blipFill>
                    <p:spPr>
                      <a:xfrm>
                        <a:off x="609600" y="3352800"/>
                        <a:ext cx="7467600" cy="1905000"/>
                      </a:xfrm>
                      <a:prstGeom prst="rect">
                        <a:avLst/>
                      </a:prstGeom>
                      <a:ln>
                        <a:solidFill>
                          <a:srgbClr val="FFC000"/>
                        </a:solidFill>
                      </a:ln>
                    </p:spPr>
                  </p:pic>
                </p:oleObj>
              </mc:Fallback>
            </mc:AlternateContent>
          </a:graphicData>
        </a:graphic>
      </p:graphicFrame>
    </p:spTree>
    <p:extLst>
      <p:ext uri="{BB962C8B-B14F-4D97-AF65-F5344CB8AC3E}">
        <p14:creationId xmlns:p14="http://schemas.microsoft.com/office/powerpoint/2010/main" val="2914778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r>
              <a:rPr lang="en-US" sz="4900" dirty="0">
                <a:solidFill>
                  <a:srgbClr val="FFC000"/>
                </a:solidFill>
              </a:rPr>
              <a:t>Readiness Monitors </a:t>
            </a:r>
            <a:br>
              <a:rPr lang="en-US" dirty="0">
                <a:solidFill>
                  <a:schemeClr val="bg1"/>
                </a:solidFill>
              </a:rPr>
            </a:br>
            <a:r>
              <a:rPr lang="en-US" sz="3600" dirty="0">
                <a:solidFill>
                  <a:srgbClr val="FFC000"/>
                </a:solidFill>
              </a:rPr>
              <a:t>(Continued)</a:t>
            </a:r>
          </a:p>
        </p:txBody>
      </p:sp>
      <p:sp>
        <p:nvSpPr>
          <p:cNvPr id="3" name="Content Placeholder 2"/>
          <p:cNvSpPr>
            <a:spLocks noGrp="1"/>
          </p:cNvSpPr>
          <p:nvPr>
            <p:ph idx="1"/>
          </p:nvPr>
        </p:nvSpPr>
        <p:spPr>
          <a:xfrm>
            <a:off x="152400" y="1371600"/>
            <a:ext cx="8763000" cy="5334000"/>
          </a:xfrm>
        </p:spPr>
        <p:txBody>
          <a:bodyPr>
            <a:noAutofit/>
          </a:bodyPr>
          <a:lstStyle/>
          <a:p>
            <a:pPr marR="13920">
              <a:buClr>
                <a:srgbClr val="FFC000"/>
              </a:buClr>
              <a:buSzPct val="100000"/>
            </a:pPr>
            <a:r>
              <a:rPr lang="en-US" sz="2200" u="sng" dirty="0">
                <a:solidFill>
                  <a:srgbClr val="FFC000"/>
                </a:solidFill>
                <a:latin typeface="CG Times Bold" pitchFamily="18" charset="0"/>
              </a:rPr>
              <a:t>2001 through current year</a:t>
            </a:r>
            <a:r>
              <a:rPr lang="en-US" sz="2200" dirty="0">
                <a:solidFill>
                  <a:srgbClr val="FFC000"/>
                </a:solidFill>
                <a:latin typeface="CG Times Bold" pitchFamily="18" charset="0"/>
              </a:rPr>
              <a:t> model vehicles are allowed to complete the OBD II inspection with one monitor set as not ready</a:t>
            </a:r>
            <a:r>
              <a:rPr lang="en-US" sz="2200" b="1" dirty="0">
                <a:solidFill>
                  <a:srgbClr val="FFC000"/>
                </a:solidFill>
                <a:latin typeface="CG Times Bold" pitchFamily="18" charset="0"/>
              </a:rPr>
              <a:t>.</a:t>
            </a:r>
          </a:p>
          <a:p>
            <a:pPr marR="13920">
              <a:buClr>
                <a:srgbClr val="862110"/>
              </a:buClr>
              <a:buSzPct val="100000"/>
            </a:pPr>
            <a:endParaRPr lang="en-US" sz="900" b="1" dirty="0">
              <a:solidFill>
                <a:srgbClr val="862110"/>
              </a:solidFill>
              <a:latin typeface="CG Times Bold" pitchFamily="18" charset="0"/>
            </a:endParaRPr>
          </a:p>
          <a:p>
            <a:pPr marR="13920">
              <a:buClr>
                <a:srgbClr val="862110"/>
              </a:buClr>
              <a:buSzPct val="100000"/>
            </a:pPr>
            <a:endParaRPr lang="en-US" sz="900" b="1" dirty="0">
              <a:solidFill>
                <a:srgbClr val="862110"/>
              </a:solidFill>
              <a:latin typeface="CG Times Bold" pitchFamily="18" charset="0"/>
            </a:endParaRPr>
          </a:p>
          <a:p>
            <a:pPr marR="13920">
              <a:buClr>
                <a:srgbClr val="862110"/>
              </a:buClr>
              <a:buSzPct val="100000"/>
            </a:pPr>
            <a:endParaRPr lang="en-US" sz="900" b="1" dirty="0">
              <a:solidFill>
                <a:srgbClr val="862110"/>
              </a:solidFill>
              <a:latin typeface="CG Times Bold" pitchFamily="18" charset="0"/>
            </a:endParaRPr>
          </a:p>
          <a:p>
            <a:pPr marR="13920">
              <a:buClr>
                <a:srgbClr val="862110"/>
              </a:buClr>
              <a:buSzPct val="100000"/>
            </a:pPr>
            <a:endParaRPr lang="en-US" sz="900" b="1" dirty="0">
              <a:solidFill>
                <a:srgbClr val="862110"/>
              </a:solidFill>
              <a:latin typeface="CG Times Bold" pitchFamily="18" charset="0"/>
            </a:endParaRPr>
          </a:p>
          <a:p>
            <a:pPr marR="13920">
              <a:buClr>
                <a:srgbClr val="FFC000"/>
              </a:buClr>
              <a:buSzPct val="100000"/>
            </a:pPr>
            <a:r>
              <a:rPr lang="en-US" sz="2200" dirty="0">
                <a:solidFill>
                  <a:srgbClr val="FFC000"/>
                </a:solidFill>
                <a:latin typeface="CG Times Bold" pitchFamily="18" charset="0"/>
              </a:rPr>
              <a:t>When a not ready rejection occurs, the customer should be informed that the monitors may set to ready through the course of normal driving over the next few days, but in some cases, it may be necessary to conduct the manufacturers specific drive cycle.</a:t>
            </a:r>
            <a:r>
              <a:rPr lang="en-US" sz="2200" b="1" dirty="0">
                <a:solidFill>
                  <a:srgbClr val="862110"/>
                </a:solidFill>
                <a:latin typeface="CG Times Bold" pitchFamily="18" charset="0"/>
              </a:rPr>
              <a:t> </a:t>
            </a:r>
            <a:r>
              <a:rPr lang="en-US" sz="2200" u="sng" dirty="0">
                <a:solidFill>
                  <a:srgbClr val="92D050"/>
                </a:solidFill>
                <a:latin typeface="CG Times Bold" pitchFamily="18" charset="0"/>
              </a:rPr>
              <a:t>Under no circumstances should the customer ever be instructed to drive a specific mileage unless the mileage is a part of the specific drive cycle instructions for that vehicle.</a:t>
            </a:r>
            <a:r>
              <a:rPr lang="en-US" sz="2200" dirty="0">
                <a:solidFill>
                  <a:srgbClr val="92D050"/>
                </a:solidFill>
                <a:latin typeface="CG Times Bold" pitchFamily="18" charset="0"/>
              </a:rPr>
              <a:t> </a:t>
            </a:r>
            <a:r>
              <a:rPr lang="en-US" sz="2200" dirty="0">
                <a:solidFill>
                  <a:srgbClr val="FFC000"/>
                </a:solidFill>
                <a:latin typeface="CG Times Bold" pitchFamily="18" charset="0"/>
              </a:rPr>
              <a:t>Although not required, inspection stations are encouraged to provide the specific drive cycle to the customer if available and requested.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1828800"/>
            <a:ext cx="1241236" cy="838200"/>
          </a:xfrm>
          <a:prstGeom prst="rect">
            <a:avLst/>
          </a:prstGeom>
        </p:spPr>
      </p:pic>
    </p:spTree>
    <p:extLst>
      <p:ext uri="{BB962C8B-B14F-4D97-AF65-F5344CB8AC3E}">
        <p14:creationId xmlns:p14="http://schemas.microsoft.com/office/powerpoint/2010/main" val="93631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a:bodyPr>
          <a:lstStyle/>
          <a:p>
            <a:r>
              <a:rPr lang="en-US" sz="2400" dirty="0">
                <a:solidFill>
                  <a:srgbClr val="FFC000"/>
                </a:solidFill>
              </a:rPr>
              <a:t>OBD II Subject Vehicles</a:t>
            </a:r>
          </a:p>
        </p:txBody>
      </p:sp>
      <p:sp>
        <p:nvSpPr>
          <p:cNvPr id="3" name="Content Placeholder 2"/>
          <p:cNvSpPr>
            <a:spLocks noGrp="1"/>
          </p:cNvSpPr>
          <p:nvPr>
            <p:ph idx="1"/>
          </p:nvPr>
        </p:nvSpPr>
        <p:spPr>
          <a:xfrm>
            <a:off x="76200" y="609600"/>
            <a:ext cx="8991600" cy="6172200"/>
          </a:xfrm>
        </p:spPr>
        <p:txBody>
          <a:bodyPr>
            <a:noAutofit/>
          </a:bodyPr>
          <a:lstStyle/>
          <a:p>
            <a:pPr marL="480060" marR="13920" indent="-342900">
              <a:buClr>
                <a:srgbClr val="FFC000"/>
              </a:buClr>
              <a:buSzPct val="100000"/>
              <a:buAutoNum type="arabicPeriod"/>
            </a:pPr>
            <a:r>
              <a:rPr lang="en-US" sz="1800" b="1" dirty="0">
                <a:solidFill>
                  <a:srgbClr val="FFC000"/>
                </a:solidFill>
                <a:latin typeface="CG Times Bold" pitchFamily="18" charset="0"/>
              </a:rPr>
              <a:t>All vehicles within 20 model years of the current model year, light duty </a:t>
            </a:r>
            <a:r>
              <a:rPr lang="en-US" sz="1800" b="1" u="sng" dirty="0">
                <a:solidFill>
                  <a:srgbClr val="FFC000"/>
                </a:solidFill>
                <a:latin typeface="CG Times Bold" pitchFamily="18" charset="0"/>
              </a:rPr>
              <a:t>gasoline</a:t>
            </a:r>
            <a:r>
              <a:rPr lang="en-US" sz="1800" b="1" dirty="0">
                <a:solidFill>
                  <a:srgbClr val="FFC000"/>
                </a:solidFill>
                <a:latin typeface="CG Times Bold" pitchFamily="18" charset="0"/>
              </a:rPr>
              <a:t> operated vehicles registered in one of the 22 emissions counties.</a:t>
            </a:r>
          </a:p>
          <a:p>
            <a:pPr marL="480060" marR="13920" indent="-342900">
              <a:buClr>
                <a:srgbClr val="FFC000"/>
              </a:buClr>
              <a:buSzPct val="100000"/>
              <a:buAutoNum type="arabicPeriod"/>
            </a:pPr>
            <a:endParaRPr lang="en-US" sz="1800" b="1" dirty="0">
              <a:solidFill>
                <a:srgbClr val="FFC000"/>
              </a:solidFill>
              <a:latin typeface="CG Times Bold" pitchFamily="18" charset="0"/>
            </a:endParaRPr>
          </a:p>
          <a:p>
            <a:pPr marL="480060" marR="13920" indent="-342900">
              <a:buClr>
                <a:srgbClr val="FFC000"/>
              </a:buClr>
              <a:buSzPct val="100000"/>
              <a:buAutoNum type="arabicPeriod"/>
            </a:pPr>
            <a:endParaRPr lang="en-US" sz="800" b="1" dirty="0">
              <a:solidFill>
                <a:srgbClr val="FFC000"/>
              </a:solidFill>
              <a:latin typeface="CG Times Bold" pitchFamily="18" charset="0"/>
            </a:endParaRPr>
          </a:p>
          <a:p>
            <a:pPr marL="137160" marR="13920" lvl="0" indent="0">
              <a:buClr>
                <a:srgbClr val="862110"/>
              </a:buClr>
              <a:buSzPct val="100000"/>
              <a:buNone/>
            </a:pPr>
            <a:r>
              <a:rPr lang="en-US" sz="2200" b="1" dirty="0">
                <a:solidFill>
                  <a:srgbClr val="FF3300"/>
                </a:solidFill>
                <a:latin typeface="CG Times Bold" pitchFamily="18" charset="0"/>
              </a:rPr>
              <a:t>                                           </a:t>
            </a:r>
            <a:endParaRPr lang="en-US" sz="1800" b="1" dirty="0">
              <a:solidFill>
                <a:srgbClr val="FFC000"/>
              </a:solidFill>
              <a:latin typeface="CG Times Bold" pitchFamily="18" charset="0"/>
            </a:endParaRPr>
          </a:p>
          <a:p>
            <a:pPr marL="480060" marR="13920" indent="-342900">
              <a:buClr>
                <a:srgbClr val="FFC000"/>
              </a:buClr>
              <a:buSzPct val="100000"/>
              <a:buAutoNum type="arabicPeriod"/>
            </a:pPr>
            <a:endParaRPr lang="en-US" sz="1800" b="1" dirty="0">
              <a:solidFill>
                <a:srgbClr val="FFC000"/>
              </a:solidFill>
              <a:latin typeface="CG Times Bol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14843988"/>
              </p:ext>
            </p:extLst>
          </p:nvPr>
        </p:nvGraphicFramePr>
        <p:xfrm>
          <a:off x="723900" y="1371600"/>
          <a:ext cx="7696200" cy="3090260"/>
        </p:xfrm>
        <a:graphic>
          <a:graphicData uri="http://schemas.openxmlformats.org/drawingml/2006/table">
            <a:tbl>
              <a:tblPr firstRow="1" firstCol="1" lastRow="1" lastCol="1" bandRow="1" bandCol="1"/>
              <a:tblGrid>
                <a:gridCol w="1924050">
                  <a:extLst>
                    <a:ext uri="{9D8B030D-6E8A-4147-A177-3AD203B41FA5}">
                      <a16:colId xmlns:a16="http://schemas.microsoft.com/office/drawing/2014/main" val="20000"/>
                    </a:ext>
                  </a:extLst>
                </a:gridCol>
                <a:gridCol w="1924050">
                  <a:extLst>
                    <a:ext uri="{9D8B030D-6E8A-4147-A177-3AD203B41FA5}">
                      <a16:colId xmlns:a16="http://schemas.microsoft.com/office/drawing/2014/main" val="20001"/>
                    </a:ext>
                  </a:extLst>
                </a:gridCol>
                <a:gridCol w="1924050">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tblGrid>
              <a:tr h="475900">
                <a:tc>
                  <a:txBody>
                    <a:bodyPr/>
                    <a:lstStyle/>
                    <a:p>
                      <a:pPr marL="0" marR="0">
                        <a:spcBef>
                          <a:spcPts val="0"/>
                        </a:spcBef>
                        <a:spcAft>
                          <a:spcPts val="0"/>
                        </a:spcAft>
                      </a:pPr>
                      <a:r>
                        <a:rPr lang="en-US" sz="1600" b="1" dirty="0">
                          <a:solidFill>
                            <a:srgbClr val="92D050"/>
                          </a:solidFill>
                          <a:effectLst/>
                          <a:latin typeface="CG Times Bold" pitchFamily="18" charset="0"/>
                          <a:ea typeface="Times New Roman"/>
                          <a:cs typeface="Times New Roman"/>
                        </a:rPr>
                        <a:t>Alamance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Buncombe</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Cabarrus</a:t>
                      </a:r>
                      <a:endParaRPr lang="en-US" sz="1600" b="1" dirty="0">
                        <a:solidFill>
                          <a:srgbClr val="FF3300"/>
                        </a:solidFill>
                        <a:effectLst/>
                        <a:latin typeface="CG Times Bold" pitchFamily="18" charset="0"/>
                        <a:ea typeface="Times New Roman"/>
                        <a:cs typeface="Times New Roman"/>
                      </a:endParaRP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Cumberland</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205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Davidson</a:t>
                      </a: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Durham</a:t>
                      </a:r>
                    </a:p>
                    <a:p>
                      <a:pPr marL="457200" marR="0" lvl="1">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Forsyth</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Franklin</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205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Gaston</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Guilford</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Iredell</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Johnston</a:t>
                      </a: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205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Lee</a:t>
                      </a: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Lincoln</a:t>
                      </a: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Mecklenburg</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New Hanover</a:t>
                      </a: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205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Onslow</a:t>
                      </a: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Randolph</a:t>
                      </a: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Rockingham</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Rowan</a:t>
                      </a: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205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Union</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Wake</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6" name="Picture 5"/>
          <p:cNvPicPr>
            <a:picLocks noChangeAspect="1"/>
          </p:cNvPicPr>
          <p:nvPr/>
        </p:nvPicPr>
        <p:blipFill>
          <a:blip r:embed="rId2"/>
          <a:stretch>
            <a:fillRect/>
          </a:stretch>
        </p:blipFill>
        <p:spPr>
          <a:xfrm>
            <a:off x="723901" y="4572000"/>
            <a:ext cx="7696199" cy="2209800"/>
          </a:xfrm>
          <a:prstGeom prst="rect">
            <a:avLst/>
          </a:prstGeom>
        </p:spPr>
      </p:pic>
    </p:spTree>
    <p:extLst>
      <p:ext uri="{BB962C8B-B14F-4D97-AF65-F5344CB8AC3E}">
        <p14:creationId xmlns:p14="http://schemas.microsoft.com/office/powerpoint/2010/main" val="2635117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a:solidFill>
                  <a:srgbClr val="FFC000"/>
                </a:solidFill>
              </a:rPr>
              <a:t>OBD II Subject Vehicles</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2"/>
            </a:pPr>
            <a:r>
              <a:rPr lang="en-US" sz="2400" dirty="0">
                <a:solidFill>
                  <a:srgbClr val="FFC000"/>
                </a:solidFill>
                <a:latin typeface="CG Times Bold" pitchFamily="18" charset="0"/>
              </a:rPr>
              <a:t>All vehicles within 20 model years of the current model year, light duty gasoline operated vehicles registered in one of the 22 emissions counties that are </a:t>
            </a:r>
            <a:r>
              <a:rPr lang="en-US" sz="2400" u="sng" dirty="0">
                <a:solidFill>
                  <a:srgbClr val="FFC000"/>
                </a:solidFill>
                <a:latin typeface="CG Times Bold" pitchFamily="18" charset="0"/>
              </a:rPr>
              <a:t>part of a fleet</a:t>
            </a:r>
            <a:r>
              <a:rPr lang="en-US" sz="2400" dirty="0">
                <a:solidFill>
                  <a:srgbClr val="FFC000"/>
                </a:solidFill>
                <a:latin typeface="CG Times Bold" pitchFamily="18" charset="0"/>
              </a:rPr>
              <a:t> of vehicles operated primarily in an emissions county.</a:t>
            </a:r>
          </a:p>
          <a:p>
            <a:pPr marL="594360" marR="13920" indent="-457200">
              <a:buClr>
                <a:srgbClr val="FFC000"/>
              </a:buClr>
              <a:buSzPct val="100000"/>
              <a:buFont typeface="+mj-lt"/>
              <a:buAutoNum type="arabicPeriod" startAt="2"/>
            </a:pPr>
            <a:endParaRPr lang="en-US" sz="800" dirty="0">
              <a:solidFill>
                <a:srgbClr val="FFC000"/>
              </a:solidFill>
              <a:latin typeface="CG Times Bold" pitchFamily="18" charset="0"/>
            </a:endParaRPr>
          </a:p>
          <a:p>
            <a:pPr marL="594360" marR="13920" indent="-457200">
              <a:buClr>
                <a:srgbClr val="FFC000"/>
              </a:buClr>
              <a:buSzPct val="100000"/>
              <a:buFont typeface="+mj-lt"/>
              <a:buAutoNum type="arabicPeriod" startAt="2"/>
            </a:pPr>
            <a:r>
              <a:rPr lang="en-US" sz="2400" dirty="0">
                <a:solidFill>
                  <a:srgbClr val="FFC000"/>
                </a:solidFill>
                <a:latin typeface="CG Times Bold" pitchFamily="18" charset="0"/>
              </a:rPr>
              <a:t>All vehicles within 20 model years of the current model year, light duty gasoline operated vehicles registered in one of the 22 emissions counties that are </a:t>
            </a:r>
            <a:r>
              <a:rPr lang="en-US" sz="2400" u="sng" dirty="0">
                <a:solidFill>
                  <a:srgbClr val="FFC000"/>
                </a:solidFill>
                <a:latin typeface="CG Times Bold" pitchFamily="18" charset="0"/>
              </a:rPr>
              <a:t>offered for rent </a:t>
            </a:r>
            <a:r>
              <a:rPr lang="en-US" sz="2400" dirty="0">
                <a:solidFill>
                  <a:srgbClr val="FFC000"/>
                </a:solidFill>
                <a:latin typeface="CG Times Bold" pitchFamily="18" charset="0"/>
              </a:rPr>
              <a:t>in an emissions county.</a:t>
            </a:r>
          </a:p>
          <a:p>
            <a:pPr marL="594360" marR="13920" indent="-457200">
              <a:buClr>
                <a:srgbClr val="FFC000"/>
              </a:buClr>
              <a:buSzPct val="100000"/>
              <a:buFont typeface="+mj-lt"/>
              <a:buAutoNum type="arabicPeriod" startAt="2"/>
            </a:pPr>
            <a:endParaRPr lang="en-US" sz="800" dirty="0">
              <a:solidFill>
                <a:srgbClr val="FFC000"/>
              </a:solidFill>
              <a:latin typeface="CG Times Bold" pitchFamily="18" charset="0"/>
            </a:endParaRPr>
          </a:p>
          <a:p>
            <a:pPr marL="594360" marR="13920" indent="-457200">
              <a:buClr>
                <a:srgbClr val="FFC000"/>
              </a:buClr>
              <a:buSzPct val="100000"/>
              <a:buAutoNum type="arabicPeriod" startAt="4"/>
            </a:pPr>
            <a:r>
              <a:rPr lang="en-US" sz="2400" dirty="0">
                <a:solidFill>
                  <a:srgbClr val="FFC000"/>
                </a:solidFill>
                <a:latin typeface="CG Times Bold" pitchFamily="18" charset="0"/>
              </a:rPr>
              <a:t>All vehicles within 20 model years of the current model  year, light duty gasoline operated vehicles registered in one of the 22 emissions counties and light duty gasoline operated vehicles </a:t>
            </a:r>
            <a:r>
              <a:rPr lang="en-US" sz="2400" u="sng" dirty="0">
                <a:solidFill>
                  <a:srgbClr val="FFC000"/>
                </a:solidFill>
                <a:latin typeface="CG Times Bold" pitchFamily="18" charset="0"/>
              </a:rPr>
              <a:t>offered for sale by a dealer </a:t>
            </a:r>
            <a:r>
              <a:rPr lang="en-US" sz="2400" dirty="0">
                <a:solidFill>
                  <a:srgbClr val="FFC000"/>
                </a:solidFill>
                <a:latin typeface="CG Times Bold" pitchFamily="18" charset="0"/>
              </a:rPr>
              <a:t>in an emissions county.</a:t>
            </a:r>
            <a:r>
              <a:rPr lang="en-US" sz="2400" b="1" dirty="0">
                <a:solidFill>
                  <a:srgbClr val="FF0000"/>
                </a:solidFill>
                <a:latin typeface="CG Times Bold" pitchFamily="18" charset="0"/>
              </a:rPr>
              <a:t> </a:t>
            </a:r>
          </a:p>
        </p:txBody>
      </p:sp>
    </p:spTree>
    <p:extLst>
      <p:ext uri="{BB962C8B-B14F-4D97-AF65-F5344CB8AC3E}">
        <p14:creationId xmlns:p14="http://schemas.microsoft.com/office/powerpoint/2010/main" val="27561652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a:solidFill>
                  <a:srgbClr val="FFC000"/>
                </a:solidFill>
              </a:rPr>
              <a:t>OBD II Subject Vehicles</a:t>
            </a:r>
          </a:p>
        </p:txBody>
      </p:sp>
      <p:sp>
        <p:nvSpPr>
          <p:cNvPr id="3" name="Content Placeholder 2"/>
          <p:cNvSpPr>
            <a:spLocks noGrp="1"/>
          </p:cNvSpPr>
          <p:nvPr>
            <p:ph idx="1"/>
          </p:nvPr>
        </p:nvSpPr>
        <p:spPr>
          <a:xfrm>
            <a:off x="457200" y="1219200"/>
            <a:ext cx="8229600" cy="5334000"/>
          </a:xfrm>
        </p:spPr>
        <p:txBody>
          <a:bodyPr>
            <a:noAutofit/>
          </a:bodyPr>
          <a:lstStyle/>
          <a:p>
            <a:pPr marL="594360" marR="13920" indent="-457200">
              <a:buClr>
                <a:srgbClr val="FFC000"/>
              </a:buClr>
              <a:buSzPct val="100000"/>
              <a:buFont typeface="+mj-lt"/>
              <a:buAutoNum type="arabicPeriod" startAt="5"/>
            </a:pPr>
            <a:r>
              <a:rPr lang="en-US" sz="2200" dirty="0">
                <a:solidFill>
                  <a:srgbClr val="FFC000"/>
                </a:solidFill>
                <a:latin typeface="CG Times Bold" pitchFamily="18" charset="0"/>
              </a:rPr>
              <a:t>All vehicles within 20 model years of the current model year, light duty gasoline operated vehicles operated on a federal installation located in an emissions county. This does not include tactical military vehicles. Vehicles operated on a federal installation include those that are owned or leased by employees of the installation and those owned or operated by the federal agency that conducts business at the installation, regardless of where the vehicle is registered.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4104249"/>
            <a:ext cx="2486025" cy="2438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4104249"/>
            <a:ext cx="2486025" cy="2438400"/>
          </a:xfrm>
          <a:prstGeom prst="rect">
            <a:avLst/>
          </a:prstGeom>
        </p:spPr>
      </p:pic>
    </p:spTree>
    <p:extLst>
      <p:ext uri="{BB962C8B-B14F-4D97-AF65-F5344CB8AC3E}">
        <p14:creationId xmlns:p14="http://schemas.microsoft.com/office/powerpoint/2010/main" val="36665525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143000"/>
          </a:xfrm>
        </p:spPr>
        <p:txBody>
          <a:bodyPr>
            <a:noAutofit/>
          </a:bodyPr>
          <a:lstStyle/>
          <a:p>
            <a:r>
              <a:rPr lang="en-US" sz="3700" dirty="0">
                <a:solidFill>
                  <a:srgbClr val="FFC000"/>
                </a:solidFill>
              </a:rPr>
              <a:t>Exceptions to the OBD </a:t>
            </a:r>
            <a:br>
              <a:rPr lang="en-US" sz="3700" dirty="0">
                <a:solidFill>
                  <a:srgbClr val="FFC000"/>
                </a:solidFill>
              </a:rPr>
            </a:br>
            <a:r>
              <a:rPr lang="en-US" sz="3700" dirty="0">
                <a:solidFill>
                  <a:srgbClr val="FFC000"/>
                </a:solidFill>
              </a:rPr>
              <a:t>Emissions Inspection</a:t>
            </a:r>
          </a:p>
        </p:txBody>
      </p:sp>
      <p:sp>
        <p:nvSpPr>
          <p:cNvPr id="3" name="Content Placeholder 2"/>
          <p:cNvSpPr>
            <a:spLocks noGrp="1"/>
          </p:cNvSpPr>
          <p:nvPr>
            <p:ph idx="1"/>
          </p:nvPr>
        </p:nvSpPr>
        <p:spPr>
          <a:xfrm>
            <a:off x="457200" y="1371600"/>
            <a:ext cx="8229600" cy="5410200"/>
          </a:xfrm>
          <a:effectLst>
            <a:innerShdw blurRad="63500" dist="50800" dir="13500000">
              <a:prstClr val="black">
                <a:alpha val="50000"/>
              </a:prstClr>
            </a:innerShdw>
          </a:effectLst>
        </p:spPr>
        <p:txBody>
          <a:bodyPr>
            <a:noAutofit/>
            <a:scene3d>
              <a:camera prst="orthographicFront"/>
              <a:lightRig rig="threePt" dir="t"/>
            </a:scene3d>
            <a:sp3d>
              <a:bevelB w="82550" h="38100" prst="coolSlant"/>
            </a:sp3d>
          </a:bodyPr>
          <a:lstStyle/>
          <a:p>
            <a:pPr marL="137160" marR="13920" indent="0">
              <a:lnSpc>
                <a:spcPct val="150000"/>
              </a:lnSpc>
              <a:buClr>
                <a:srgbClr val="FFC000"/>
              </a:buClr>
              <a:buSzPct val="100000"/>
              <a:buNone/>
            </a:pPr>
            <a:r>
              <a:rPr lang="en-US" sz="2200" dirty="0">
                <a:solidFill>
                  <a:srgbClr val="FFC000"/>
                </a:solidFill>
                <a:latin typeface="CG Times Bold"/>
              </a:rPr>
              <a:t>The following vehicles are exempt from OBD II testing:</a:t>
            </a:r>
          </a:p>
          <a:p>
            <a:pPr marL="594360" marR="13920" indent="-457200">
              <a:buClr>
                <a:srgbClr val="FFC000"/>
              </a:buClr>
              <a:buSzPct val="100000"/>
              <a:buFont typeface="+mj-lt"/>
              <a:buAutoNum type="arabicPeriod"/>
            </a:pPr>
            <a:r>
              <a:rPr lang="en-US" sz="2200" dirty="0">
                <a:solidFill>
                  <a:srgbClr val="FFC000"/>
                </a:solidFill>
                <a:latin typeface="CG Times Bold"/>
              </a:rPr>
              <a:t>New Vehicles: </a:t>
            </a:r>
            <a:r>
              <a:rPr lang="en-US" sz="2200" dirty="0">
                <a:solidFill>
                  <a:srgbClr val="92D050"/>
                </a:solidFill>
                <a:latin typeface="CG Times Bold"/>
              </a:rPr>
              <a:t>(3/70,000 Exemption includes new vehicles)</a:t>
            </a:r>
          </a:p>
          <a:p>
            <a:pPr marL="137160" marR="13920" indent="0">
              <a:buClr>
                <a:srgbClr val="FFC000"/>
              </a:buClr>
              <a:buSzPct val="100000"/>
              <a:buNone/>
            </a:pPr>
            <a:r>
              <a:rPr lang="en-US" sz="2200" dirty="0">
                <a:solidFill>
                  <a:srgbClr val="FFC000"/>
                </a:solidFill>
                <a:latin typeface="CG Times Bold"/>
              </a:rPr>
              <a:t>New Vehicles are defined as motor vehicles that have never been the subject of a completed, successful or conditional sale that was subsequently approved other than between new motor vehicle dealers, or between manufacturer and dealer of the same franchise. However, a new motor vehicle that has been leased or rented, or offered for lease or rent, is subject to an emissions inspection when it is either;</a:t>
            </a:r>
          </a:p>
          <a:p>
            <a:pPr marL="594360" marR="13920" indent="-457200">
              <a:buClr>
                <a:srgbClr val="FFC000"/>
              </a:buClr>
              <a:buSzPct val="100000"/>
              <a:buFont typeface="+mj-lt"/>
              <a:buAutoNum type="alphaLcParenR"/>
            </a:pPr>
            <a:r>
              <a:rPr lang="en-US" sz="2200" dirty="0">
                <a:solidFill>
                  <a:srgbClr val="FFC000"/>
                </a:solidFill>
                <a:latin typeface="CG Times Bold"/>
              </a:rPr>
              <a:t>Leased or rented, or offered for lease or rent, for 12 months or more.</a:t>
            </a:r>
          </a:p>
          <a:p>
            <a:pPr marL="594360" marR="13920" indent="-457200">
              <a:buClr>
                <a:srgbClr val="FFC000"/>
              </a:buClr>
              <a:buSzPct val="100000"/>
              <a:buFont typeface="+mj-lt"/>
              <a:buAutoNum type="alphaLcParenR"/>
            </a:pPr>
            <a:r>
              <a:rPr lang="en-US" sz="2200" dirty="0">
                <a:solidFill>
                  <a:srgbClr val="FFC000"/>
                </a:solidFill>
                <a:latin typeface="CG Times Bold"/>
              </a:rPr>
              <a:t>Sold to a customer – purchaser.</a:t>
            </a:r>
          </a:p>
          <a:p>
            <a:pPr marL="594360" marR="13920" indent="-457200">
              <a:buClr>
                <a:srgbClr val="FFC000"/>
              </a:buClr>
              <a:buSzPct val="100000"/>
              <a:buFont typeface="+mj-lt"/>
              <a:buAutoNum type="alphaLcParenR"/>
            </a:pPr>
            <a:endParaRPr lang="en-US" sz="1000" dirty="0">
              <a:solidFill>
                <a:srgbClr val="FFC000"/>
              </a:solidFill>
              <a:latin typeface="CG Times Bold" pitchFamily="18" charset="0"/>
            </a:endParaRPr>
          </a:p>
          <a:p>
            <a:pPr marL="137160" marR="13920" indent="0" algn="ctr">
              <a:buClr>
                <a:srgbClr val="FFC000"/>
              </a:buClr>
              <a:buSzPct val="100000"/>
              <a:buNone/>
            </a:pPr>
            <a:r>
              <a:rPr lang="en-US" sz="4000" b="1" u="sng" dirty="0">
                <a:solidFill>
                  <a:srgbClr val="92D050"/>
                </a:solidFill>
                <a:effectLst>
                  <a:outerShdw blurRad="38100" dist="38100" dir="2700000" algn="tl">
                    <a:srgbClr val="000000">
                      <a:alpha val="43137"/>
                    </a:srgbClr>
                  </a:outerShdw>
                </a:effectLst>
                <a:latin typeface="Bernard MT Condensed" panose="02050806060905020404" pitchFamily="18" charset="0"/>
                <a:cs typeface="MV Boli" panose="02000500030200090000" pitchFamily="2" charset="0"/>
              </a:rPr>
              <a:t>NO Emission Inspection Needed</a:t>
            </a:r>
          </a:p>
          <a:p>
            <a:pPr marL="594360" marR="13920" indent="-457200">
              <a:buClr>
                <a:srgbClr val="FFC000"/>
              </a:buClr>
              <a:buSzPct val="100000"/>
              <a:buFont typeface="+mj-lt"/>
              <a:buAutoNum type="alphaLcParenR"/>
            </a:pPr>
            <a:endParaRPr lang="en-US" sz="6000" dirty="0">
              <a:solidFill>
                <a:srgbClr val="FFC000"/>
              </a:solidFill>
              <a:latin typeface="CG Times Bold" pitchFamily="18" charset="0"/>
            </a:endParaRPr>
          </a:p>
        </p:txBody>
      </p:sp>
    </p:spTree>
    <p:extLst>
      <p:ext uri="{BB962C8B-B14F-4D97-AF65-F5344CB8AC3E}">
        <p14:creationId xmlns:p14="http://schemas.microsoft.com/office/powerpoint/2010/main" val="3276503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fontScale="90000"/>
          </a:bodyPr>
          <a:lstStyle/>
          <a:p>
            <a:r>
              <a:rPr lang="en-US" dirty="0">
                <a:solidFill>
                  <a:srgbClr val="FFC000"/>
                </a:solidFill>
              </a:rPr>
              <a:t>Exceptions to the OBD </a:t>
            </a:r>
            <a:br>
              <a:rPr lang="en-US" dirty="0">
                <a:solidFill>
                  <a:srgbClr val="FFC000"/>
                </a:solidFill>
              </a:rPr>
            </a:br>
            <a:r>
              <a:rPr lang="en-US" dirty="0">
                <a:solidFill>
                  <a:srgbClr val="FFC000"/>
                </a:solidFill>
              </a:rPr>
              <a:t>Emissions Inspection</a:t>
            </a:r>
          </a:p>
        </p:txBody>
      </p:sp>
      <p:sp>
        <p:nvSpPr>
          <p:cNvPr id="3" name="Content Placeholder 2"/>
          <p:cNvSpPr>
            <a:spLocks noGrp="1"/>
          </p:cNvSpPr>
          <p:nvPr>
            <p:ph idx="1"/>
          </p:nvPr>
        </p:nvSpPr>
        <p:spPr>
          <a:xfrm>
            <a:off x="457200" y="1371600"/>
            <a:ext cx="8229600" cy="5486400"/>
          </a:xfrm>
        </p:spPr>
        <p:txBody>
          <a:bodyPr>
            <a:noAutofit/>
          </a:bodyPr>
          <a:lstStyle/>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All Motorcycles</a:t>
            </a:r>
          </a:p>
          <a:p>
            <a:pPr marL="594360" marR="13920" indent="-457200">
              <a:buClr>
                <a:srgbClr val="FFC000"/>
              </a:buClr>
              <a:buSzPct val="100000"/>
              <a:buFont typeface="+mj-lt"/>
              <a:buAutoNum type="arabicPeriod" startAt="2"/>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Property-hauling vehicles registered with </a:t>
            </a:r>
            <a:r>
              <a:rPr lang="en-US" sz="2200" u="sng" dirty="0">
                <a:solidFill>
                  <a:srgbClr val="92D050"/>
                </a:solidFill>
                <a:latin typeface="CG Times Bold" pitchFamily="18" charset="0"/>
              </a:rPr>
              <a:t>farm tags</a:t>
            </a:r>
            <a:r>
              <a:rPr lang="en-US" sz="2200" dirty="0">
                <a:solidFill>
                  <a:srgbClr val="FFC000"/>
                </a:solidFill>
                <a:latin typeface="CG Times Bold" pitchFamily="18" charset="0"/>
              </a:rPr>
              <a:t>.</a:t>
            </a:r>
          </a:p>
          <a:p>
            <a:pPr marL="594360" marR="13920" indent="-457200">
              <a:buClr>
                <a:srgbClr val="FFC000"/>
              </a:buClr>
              <a:buSzPct val="100000"/>
              <a:buFont typeface="+mj-lt"/>
              <a:buAutoNum type="arabicPeriod" startAt="2"/>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Vehicles that exceed </a:t>
            </a:r>
            <a:r>
              <a:rPr lang="en-US" sz="2200" u="sng" dirty="0">
                <a:solidFill>
                  <a:srgbClr val="FFC000"/>
                </a:solidFill>
                <a:latin typeface="CG Times Bold" pitchFamily="18" charset="0"/>
              </a:rPr>
              <a:t>8500 pounds</a:t>
            </a:r>
            <a:r>
              <a:rPr lang="en-US" sz="2200" dirty="0">
                <a:solidFill>
                  <a:srgbClr val="FFC000"/>
                </a:solidFill>
                <a:latin typeface="CG Times Bold" pitchFamily="18" charset="0"/>
              </a:rPr>
              <a:t> as indicated by the “Gross Vehicle Weight Rating”. This rating commonly comes from the vehicles door jam but </a:t>
            </a:r>
            <a:r>
              <a:rPr lang="en-US" sz="2200" u="sng" dirty="0">
                <a:solidFill>
                  <a:srgbClr val="FFC000"/>
                </a:solidFill>
                <a:latin typeface="CG Times Bold" pitchFamily="18" charset="0"/>
              </a:rPr>
              <a:t>should never be obtained from the registration card.</a:t>
            </a:r>
          </a:p>
          <a:p>
            <a:pPr marL="594360" marR="13920" indent="-457200">
              <a:buClr>
                <a:srgbClr val="FFC000"/>
              </a:buClr>
              <a:buSzPct val="100000"/>
              <a:buFont typeface="+mj-lt"/>
              <a:buAutoNum type="arabicPeriod" startAt="2"/>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Privately owned, non-fleet motor home or house car, as defined in G.S. 20-4.01 (27) d2, that is built on a single chassis, has a gross vehicle weight of more than 10,000 pounds, and is designed primarily for recreational use.</a:t>
            </a:r>
          </a:p>
          <a:p>
            <a:pPr marL="594360" marR="13920" indent="-457200">
              <a:buClr>
                <a:srgbClr val="FFC000"/>
              </a:buClr>
              <a:buSzPct val="100000"/>
              <a:buFont typeface="+mj-lt"/>
              <a:buAutoNum type="arabicPeriod" startAt="2"/>
            </a:pPr>
            <a:endParaRPr lang="en-US" sz="1400" b="1" dirty="0">
              <a:solidFill>
                <a:srgbClr val="FFC000"/>
              </a:solidFill>
              <a:latin typeface="CG Times Bold" pitchFamily="18" charset="0"/>
            </a:endParaRPr>
          </a:p>
          <a:p>
            <a:pPr marL="137160" marR="13920" lvl="0" indent="0" algn="ctr">
              <a:buClr>
                <a:srgbClr val="FFC000"/>
              </a:buClr>
              <a:buSzPct val="100000"/>
              <a:buNone/>
            </a:pPr>
            <a:r>
              <a:rPr lang="en-US" sz="4000" b="1" u="sng" dirty="0">
                <a:solidFill>
                  <a:srgbClr val="92D050"/>
                </a:solidFill>
                <a:effectLst>
                  <a:outerShdw blurRad="38100" dist="38100" dir="2700000" algn="tl">
                    <a:srgbClr val="000000">
                      <a:alpha val="43137"/>
                    </a:srgbClr>
                  </a:outerShdw>
                </a:effectLst>
                <a:latin typeface="Bernard MT Condensed" panose="02050806060905020404" pitchFamily="18" charset="0"/>
                <a:cs typeface="MV Boli" panose="02000500030200090000" pitchFamily="2" charset="0"/>
              </a:rPr>
              <a:t>NO Emission Inspection Needed</a:t>
            </a:r>
          </a:p>
          <a:p>
            <a:pPr marL="594360" marR="13920" indent="-457200">
              <a:buClr>
                <a:srgbClr val="FFC000"/>
              </a:buClr>
              <a:buSzPct val="100000"/>
              <a:buFont typeface="+mj-lt"/>
              <a:buAutoNum type="arabicPeriod" startAt="2"/>
            </a:pPr>
            <a:endParaRPr lang="en-US" sz="2200" b="1" dirty="0">
              <a:solidFill>
                <a:srgbClr val="FFC000"/>
              </a:solidFill>
              <a:latin typeface="CG Times Bold" pitchFamily="18" charset="0"/>
            </a:endParaRPr>
          </a:p>
        </p:txBody>
      </p:sp>
    </p:spTree>
    <p:extLst>
      <p:ext uri="{BB962C8B-B14F-4D97-AF65-F5344CB8AC3E}">
        <p14:creationId xmlns:p14="http://schemas.microsoft.com/office/powerpoint/2010/main" val="41391551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Autofit/>
          </a:bodyPr>
          <a:lstStyle/>
          <a:p>
            <a:r>
              <a:rPr lang="en-US" sz="4000" dirty="0">
                <a:solidFill>
                  <a:srgbClr val="FFC000"/>
                </a:solidFill>
              </a:rPr>
              <a:t>Exceptions to the OBD </a:t>
            </a:r>
            <a:br>
              <a:rPr lang="en-US" sz="4000" dirty="0">
                <a:solidFill>
                  <a:srgbClr val="FFC000"/>
                </a:solidFill>
              </a:rPr>
            </a:br>
            <a:r>
              <a:rPr lang="en-US" sz="4000" dirty="0">
                <a:solidFill>
                  <a:srgbClr val="FFC000"/>
                </a:solidFill>
              </a:rPr>
              <a:t>Emissions Inspection</a:t>
            </a:r>
          </a:p>
        </p:txBody>
      </p:sp>
      <p:sp>
        <p:nvSpPr>
          <p:cNvPr id="3" name="Content Placeholder 2"/>
          <p:cNvSpPr>
            <a:spLocks noGrp="1"/>
          </p:cNvSpPr>
          <p:nvPr>
            <p:ph idx="1"/>
          </p:nvPr>
        </p:nvSpPr>
        <p:spPr>
          <a:xfrm>
            <a:off x="457200" y="1524000"/>
            <a:ext cx="8229600" cy="5257800"/>
          </a:xfrm>
        </p:spPr>
        <p:txBody>
          <a:bodyPr>
            <a:noAutofit/>
          </a:bodyPr>
          <a:lstStyle/>
          <a:p>
            <a:pPr marL="593725" marR="13920" indent="-457200">
              <a:buClr>
                <a:srgbClr val="FFC000"/>
              </a:buClr>
              <a:buSzPct val="100000"/>
              <a:buAutoNum type="arabicPeriod" startAt="6"/>
            </a:pPr>
            <a:r>
              <a:rPr lang="en-US" sz="2400" dirty="0">
                <a:solidFill>
                  <a:srgbClr val="FFC000"/>
                </a:solidFill>
                <a:latin typeface="Times New Roman" pitchFamily="18" charset="0"/>
              </a:rPr>
              <a:t>3-Year and 70,000 Miles Exemption:</a:t>
            </a:r>
          </a:p>
          <a:p>
            <a:pPr marL="593725" marR="13920" indent="-457200">
              <a:buClr>
                <a:srgbClr val="862110"/>
              </a:buClr>
              <a:buSzPct val="100000"/>
              <a:buAutoNum type="arabicPeriod" startAt="6"/>
            </a:pPr>
            <a:endParaRPr lang="en-US" sz="1000" b="1" dirty="0">
              <a:solidFill>
                <a:srgbClr val="FFC000"/>
              </a:solidFill>
              <a:latin typeface="CG Times Bold" pitchFamily="18" charset="0"/>
            </a:endParaRPr>
          </a:p>
          <a:p>
            <a:pPr marL="576263" marR="13920" indent="0">
              <a:buClr>
                <a:srgbClr val="862110"/>
              </a:buClr>
              <a:buSzPct val="100000"/>
              <a:buNone/>
            </a:pPr>
            <a:r>
              <a:rPr lang="en-US" sz="2200" dirty="0">
                <a:solidFill>
                  <a:srgbClr val="FFC000"/>
                </a:solidFill>
                <a:latin typeface="CG Times Bold" pitchFamily="18" charset="0"/>
              </a:rPr>
              <a:t>As of April 1, 2015, emission inspections are waived for all vehicles that are within the three </a:t>
            </a:r>
            <a:r>
              <a:rPr lang="en-US" sz="2200" u="sng" dirty="0">
                <a:solidFill>
                  <a:srgbClr val="FFC000"/>
                </a:solidFill>
                <a:latin typeface="CG Times Bold" pitchFamily="18" charset="0"/>
              </a:rPr>
              <a:t>most recent </a:t>
            </a:r>
            <a:r>
              <a:rPr lang="en-US" sz="2200" dirty="0">
                <a:solidFill>
                  <a:srgbClr val="FFC000"/>
                </a:solidFill>
                <a:latin typeface="CG Times Bold" pitchFamily="18" charset="0"/>
              </a:rPr>
              <a:t>model years  </a:t>
            </a:r>
            <a:r>
              <a:rPr lang="en-US" sz="2000" b="1" u="sng" dirty="0">
                <a:solidFill>
                  <a:srgbClr val="FFC000"/>
                </a:solidFill>
                <a:latin typeface="CG Times Bold" pitchFamily="18" charset="0"/>
              </a:rPr>
              <a:t>AND</a:t>
            </a:r>
            <a:r>
              <a:rPr lang="en-US" sz="2200" dirty="0">
                <a:solidFill>
                  <a:srgbClr val="FFC000"/>
                </a:solidFill>
                <a:latin typeface="CG Times Bold" pitchFamily="18" charset="0"/>
              </a:rPr>
              <a:t> have </a:t>
            </a:r>
            <a:r>
              <a:rPr lang="en-US" sz="2200" b="1" u="sng" dirty="0">
                <a:solidFill>
                  <a:srgbClr val="92D050"/>
                </a:solidFill>
                <a:latin typeface="CG Times Bold" pitchFamily="18" charset="0"/>
              </a:rPr>
              <a:t>LESS THAN 70,000</a:t>
            </a:r>
            <a:r>
              <a:rPr lang="en-US" sz="2200" dirty="0">
                <a:solidFill>
                  <a:srgbClr val="FFC000"/>
                </a:solidFill>
                <a:latin typeface="CG Times Bold" pitchFamily="18" charset="0"/>
              </a:rPr>
              <a:t> miles.  Only a safety inspection is required.</a:t>
            </a:r>
          </a:p>
          <a:p>
            <a:pPr marL="137160" marR="13920" indent="0">
              <a:buClr>
                <a:srgbClr val="862110"/>
              </a:buClr>
              <a:buSzPct val="100000"/>
              <a:buNone/>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dirty="0">
              <a:solidFill>
                <a:srgbClr val="862110"/>
              </a:solidFill>
              <a:latin typeface="CG Times Bold" pitchFamily="18" charset="0"/>
            </a:endParaRPr>
          </a:p>
          <a:p>
            <a:pPr marL="137160" marR="13920" indent="0">
              <a:buClr>
                <a:srgbClr val="862110"/>
              </a:buClr>
              <a:buSzPct val="100000"/>
              <a:buNone/>
            </a:pPr>
            <a:r>
              <a:rPr lang="en-US" sz="2200" b="1" dirty="0">
                <a:solidFill>
                  <a:srgbClr val="862110"/>
                </a:solidFill>
                <a:latin typeface="CG Times Bold" pitchFamily="18" charset="0"/>
              </a:rPr>
              <a:t>                               </a:t>
            </a:r>
          </a:p>
          <a:p>
            <a:pPr marL="137160" marR="13920" indent="0">
              <a:buClr>
                <a:srgbClr val="862110"/>
              </a:buClr>
              <a:buSzPct val="100000"/>
              <a:buNone/>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dirty="0">
              <a:solidFill>
                <a:srgbClr val="862110"/>
              </a:solidFill>
              <a:latin typeface="CG Times Bold" pitchFamily="18" charset="0"/>
            </a:endParaRPr>
          </a:p>
          <a:p>
            <a:pPr marL="137160" marR="13920" indent="0">
              <a:buClr>
                <a:srgbClr val="862110"/>
              </a:buClr>
              <a:buSzPct val="100000"/>
              <a:buNone/>
            </a:pPr>
            <a:endParaRPr lang="en-US" sz="800" b="1" dirty="0">
              <a:solidFill>
                <a:srgbClr val="862110"/>
              </a:solidFill>
              <a:latin typeface="CG Times Bold" pitchFamily="18" charset="0"/>
            </a:endParaRPr>
          </a:p>
          <a:p>
            <a:pPr marL="137160" marR="13920" indent="0">
              <a:buClr>
                <a:srgbClr val="862110"/>
              </a:buClr>
              <a:buSzPct val="100000"/>
              <a:buNone/>
            </a:pPr>
            <a:endParaRPr lang="en-US" sz="800" b="1" dirty="0">
              <a:solidFill>
                <a:srgbClr val="862110"/>
              </a:solidFill>
              <a:latin typeface="CG Times Bold" pitchFamily="18" charset="0"/>
            </a:endParaRPr>
          </a:p>
          <a:p>
            <a:pPr marL="137160" marR="13920" lvl="0" indent="0" algn="ctr">
              <a:buClr>
                <a:srgbClr val="FFC000"/>
              </a:buClr>
              <a:buSzPct val="100000"/>
              <a:buNone/>
            </a:pPr>
            <a:r>
              <a:rPr lang="en-US" sz="4000" b="1" u="sng" dirty="0">
                <a:solidFill>
                  <a:srgbClr val="92D050"/>
                </a:solidFill>
                <a:effectLst>
                  <a:outerShdw blurRad="38100" dist="38100" dir="2700000" algn="tl">
                    <a:srgbClr val="000000">
                      <a:alpha val="43137"/>
                    </a:srgbClr>
                  </a:outerShdw>
                </a:effectLst>
                <a:latin typeface="Bernard MT Condensed" panose="02050806060905020404" pitchFamily="18" charset="0"/>
                <a:cs typeface="MV Boli" panose="02000500030200090000" pitchFamily="2" charset="0"/>
              </a:rPr>
              <a:t>NO Emission Inspection Needed</a:t>
            </a:r>
          </a:p>
          <a:p>
            <a:pPr marL="137160" marR="13920" indent="0">
              <a:buClr>
                <a:srgbClr val="862110"/>
              </a:buClr>
              <a:buSzPct val="100000"/>
              <a:buNone/>
            </a:pPr>
            <a:endParaRPr lang="en-US" sz="2200" b="1" dirty="0">
              <a:solidFill>
                <a:srgbClr val="862110"/>
              </a:solidFill>
              <a:latin typeface="CG Times Bold"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3809999"/>
            <a:ext cx="3124200" cy="1752609"/>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809998"/>
            <a:ext cx="1600200" cy="1752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1223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4400" dirty="0">
                <a:solidFill>
                  <a:srgbClr val="FFC000"/>
                </a:solidFill>
              </a:rPr>
              <a:t>Pre-Inspection Requirements</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The OBD II mechanic should </a:t>
            </a:r>
            <a:r>
              <a:rPr lang="en-US" sz="2200" u="sng" dirty="0">
                <a:solidFill>
                  <a:srgbClr val="FFC000"/>
                </a:solidFill>
                <a:latin typeface="CG Times Bold" pitchFamily="18" charset="0"/>
              </a:rPr>
              <a:t>always</a:t>
            </a:r>
            <a:r>
              <a:rPr lang="en-US" sz="2200" dirty="0">
                <a:solidFill>
                  <a:srgbClr val="FFC000"/>
                </a:solidFill>
                <a:latin typeface="CG Times Bold" pitchFamily="18" charset="0"/>
              </a:rPr>
              <a:t> follow the below procedure before attempting the inspection.</a:t>
            </a:r>
          </a:p>
          <a:p>
            <a:pPr marL="594360" marR="13920" indent="-457200">
              <a:buClr>
                <a:srgbClr val="FFC000"/>
              </a:buClr>
              <a:buSzPct val="100000"/>
              <a:buFont typeface="+mj-lt"/>
              <a:buAutoNum type="arabicPeriod"/>
            </a:pPr>
            <a:endParaRPr lang="en-US" sz="11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b="1" u="sng" dirty="0">
                <a:solidFill>
                  <a:srgbClr val="92D050"/>
                </a:solidFill>
                <a:latin typeface="CG Times Bold" pitchFamily="18" charset="0"/>
              </a:rPr>
              <a:t>Verify the Vehicle Identification Number (VIN) listed on the registration card matches the VIN listed on the vehicle.</a:t>
            </a:r>
            <a:r>
              <a:rPr lang="en-US" sz="2200" b="1" dirty="0">
                <a:solidFill>
                  <a:srgbClr val="92D050"/>
                </a:solidFill>
                <a:latin typeface="CG Times Bold" pitchFamily="18" charset="0"/>
              </a:rPr>
              <a:t> </a:t>
            </a:r>
            <a:r>
              <a:rPr lang="en-US" sz="2200" dirty="0">
                <a:solidFill>
                  <a:srgbClr val="FFC000"/>
                </a:solidFill>
                <a:latin typeface="CG Times Bold" pitchFamily="18" charset="0"/>
              </a:rPr>
              <a:t>If they do not match, the customer should be directed to the Local License &amp; Theft Bureau for assistance. </a:t>
            </a:r>
            <a:r>
              <a:rPr lang="en-US" sz="2200" u="sng" dirty="0">
                <a:solidFill>
                  <a:srgbClr val="FFC000"/>
                </a:solidFill>
                <a:latin typeface="CG Times Bold" pitchFamily="18" charset="0"/>
              </a:rPr>
              <a:t>If no registration card is available, continue with the inspection with the information obtained from the vehicle.</a:t>
            </a:r>
          </a:p>
          <a:p>
            <a:pPr marL="594360" marR="13920" indent="-457200">
              <a:buClr>
                <a:srgbClr val="FFC000"/>
              </a:buClr>
              <a:buSzPct val="100000"/>
              <a:buFont typeface="+mj-lt"/>
              <a:buAutoNum type="arabicPeriod"/>
            </a:pPr>
            <a:endParaRPr lang="en-US" sz="11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Verify that the license Plate on the vehicle matches the license plate listed on the registration card. If no registration plate or card is available, continue the inspection with the information obtained from the vehicle.</a:t>
            </a:r>
          </a:p>
        </p:txBody>
      </p:sp>
    </p:spTree>
    <p:extLst>
      <p:ext uri="{BB962C8B-B14F-4D97-AF65-F5344CB8AC3E}">
        <p14:creationId xmlns:p14="http://schemas.microsoft.com/office/powerpoint/2010/main" val="42294574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07893"/>
          </a:xfrm>
        </p:spPr>
        <p:txBody>
          <a:bodyPr>
            <a:normAutofit fontScale="90000"/>
          </a:bodyPr>
          <a:lstStyle/>
          <a:p>
            <a:r>
              <a:rPr lang="en-US" sz="4900" dirty="0">
                <a:solidFill>
                  <a:srgbClr val="FFC000"/>
                </a:solidFill>
              </a:rPr>
              <a:t>Pre-Inspection Requirements </a:t>
            </a:r>
            <a:r>
              <a:rPr lang="en-US" sz="3600" dirty="0">
                <a:solidFill>
                  <a:srgbClr val="FFC000"/>
                </a:solidFill>
              </a:rPr>
              <a:t>(Continued)</a:t>
            </a:r>
          </a:p>
        </p:txBody>
      </p:sp>
      <p:sp>
        <p:nvSpPr>
          <p:cNvPr id="3" name="Content Placeholder 2"/>
          <p:cNvSpPr>
            <a:spLocks noGrp="1"/>
          </p:cNvSpPr>
          <p:nvPr>
            <p:ph idx="1"/>
          </p:nvPr>
        </p:nvSpPr>
        <p:spPr>
          <a:xfrm>
            <a:off x="457200" y="1447800"/>
            <a:ext cx="8229600" cy="51054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The OBD II mechanic should always follow the below procedure before attempting the inspection.</a:t>
            </a:r>
          </a:p>
          <a:p>
            <a:pPr marL="594360" marR="13920" indent="-457200">
              <a:buClr>
                <a:srgbClr val="FFC000"/>
              </a:buClr>
              <a:buSzPct val="100000"/>
              <a:buFont typeface="+mj-lt"/>
              <a:buAutoNum type="arabicPeriod"/>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3"/>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rabicPeriod" startAt="3"/>
            </a:pPr>
            <a:r>
              <a:rPr lang="en-US" sz="2200" dirty="0">
                <a:solidFill>
                  <a:srgbClr val="FFC000"/>
                </a:solidFill>
                <a:latin typeface="CG Times Bold" pitchFamily="18" charset="0"/>
              </a:rPr>
              <a:t>Have all occupants leave the vehicle.</a:t>
            </a:r>
          </a:p>
          <a:p>
            <a:pPr marL="594360" marR="13920" indent="-457200">
              <a:buClr>
                <a:srgbClr val="FFC000"/>
              </a:buClr>
              <a:buSzPct val="100000"/>
              <a:buFont typeface="+mj-lt"/>
              <a:buAutoNum type="arabicPeriod" startAt="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3"/>
            </a:pPr>
            <a:r>
              <a:rPr lang="en-US" sz="2200" dirty="0">
                <a:solidFill>
                  <a:srgbClr val="FFC000"/>
                </a:solidFill>
                <a:latin typeface="CG Times Bold" pitchFamily="18" charset="0"/>
              </a:rPr>
              <a:t>Drive the vehicle into the</a:t>
            </a:r>
          </a:p>
          <a:p>
            <a:pPr marL="137160" marR="13920" indent="0">
              <a:buClr>
                <a:srgbClr val="FFC000"/>
              </a:buClr>
              <a:buSzPct val="100000"/>
              <a:buNone/>
            </a:pPr>
            <a:r>
              <a:rPr lang="en-US" sz="2200" dirty="0">
                <a:solidFill>
                  <a:srgbClr val="FFC000"/>
                </a:solidFill>
                <a:latin typeface="CG Times Bold" pitchFamily="18" charset="0"/>
              </a:rPr>
              <a:t>      inspection bay.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880" y="1950868"/>
            <a:ext cx="3203802" cy="2105025"/>
          </a:xfrm>
          <a:prstGeom prst="rect">
            <a:avLst/>
          </a:prstGeom>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343400"/>
            <a:ext cx="4108882"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9536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a:solidFill>
                  <a:srgbClr val="FFC000"/>
                </a:solidFill>
              </a:rPr>
              <a:t>Reason</a:t>
            </a:r>
            <a:r>
              <a:rPr lang="en-US" sz="4400" dirty="0">
                <a:solidFill>
                  <a:srgbClr val="FFC000"/>
                </a:solidFill>
                <a:latin typeface="CG Times Bold" pitchFamily="18" charset="0"/>
              </a:rPr>
              <a:t> for Training</a:t>
            </a:r>
            <a:endParaRPr lang="en-US" sz="4400" dirty="0">
              <a:solidFill>
                <a:srgbClr val="FFC000"/>
              </a:solidFill>
            </a:endParaRPr>
          </a:p>
        </p:txBody>
      </p:sp>
      <p:sp>
        <p:nvSpPr>
          <p:cNvPr id="3" name="Content Placeholder 2"/>
          <p:cNvSpPr>
            <a:spLocks noGrp="1"/>
          </p:cNvSpPr>
          <p:nvPr>
            <p:ph idx="1"/>
          </p:nvPr>
        </p:nvSpPr>
        <p:spPr>
          <a:xfrm>
            <a:off x="457200" y="1295400"/>
            <a:ext cx="8229600" cy="5181600"/>
          </a:xfrm>
        </p:spPr>
        <p:txBody>
          <a:bodyPr>
            <a:noAutofit/>
          </a:bodyPr>
          <a:lstStyle/>
          <a:p>
            <a:pPr marL="137160" marR="13920" indent="0">
              <a:buNone/>
            </a:pPr>
            <a:r>
              <a:rPr lang="en-US" sz="2400" dirty="0">
                <a:solidFill>
                  <a:srgbClr val="FFC000"/>
                </a:solidFill>
                <a:latin typeface="CG Times Bold" pitchFamily="18" charset="0"/>
              </a:rPr>
              <a:t>Motor vehicle inspection and maintenance (I/M) programs are an integral part of the effort to reduce mobile sources of air pollution. Despite being subject to the most rigorous vehicle pollution control program in the world, vehicles in the United States still create a substantial amount of carbon monoxide, hydrocarbons, nitrogen oxides, and other pollutants. One reason for this is the fact that the number of vehicle miles traveled on U.S. roads has doubled in the last two decades to 2 trillion miles per year, partially offsetting the technological progress in vehicle emissions control made during that time. Projections of continued growth in vehicle travel necessitate continued emission  reduction efforts so air quality goals may be achieved.</a:t>
            </a:r>
          </a:p>
        </p:txBody>
      </p:sp>
    </p:spTree>
    <p:extLst>
      <p:ext uri="{BB962C8B-B14F-4D97-AF65-F5344CB8AC3E}">
        <p14:creationId xmlns:p14="http://schemas.microsoft.com/office/powerpoint/2010/main" val="12181204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The Inspection Procedure is programmed into your analyzer and may vary slightly from the instructions in your lesson plan. In all cases where a discrepancy exist, you should follow the prompts detailed on your inspection analyzer.</a:t>
            </a: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From the Main Menu, Select “State Inspection”.</a:t>
            </a:r>
          </a:p>
          <a:p>
            <a:pPr marL="594360" marR="13920" indent="-457200">
              <a:buClr>
                <a:srgbClr val="862110"/>
              </a:buClr>
              <a:buSzPct val="100000"/>
              <a:buFont typeface="+mj-lt"/>
              <a:buAutoNum type="arabicPeriod"/>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a:pPr>
            <a:endParaRPr lang="en-US" sz="2200" b="1" dirty="0">
              <a:solidFill>
                <a:srgbClr val="862110"/>
              </a:solidFill>
              <a:latin typeface="CG Times Bold" pitchFamily="18" charset="0"/>
            </a:endParaRPr>
          </a:p>
          <a:p>
            <a:pPr marL="594360" marR="13920" indent="-457200">
              <a:buClr>
                <a:srgbClr val="FFC000"/>
              </a:buClr>
              <a:buSzPct val="100000"/>
              <a:buFont typeface="+mj-lt"/>
              <a:buAutoNum type="arabicPeriod"/>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Select “Safety &amp; Emissions Inspection”.</a:t>
            </a:r>
          </a:p>
          <a:p>
            <a:pPr marL="594360" marR="13920" indent="-457200">
              <a:buClr>
                <a:srgbClr val="862110"/>
              </a:buClr>
              <a:buSzPct val="100000"/>
              <a:buFont typeface="+mj-lt"/>
              <a:buAutoNum type="arabicPeriod"/>
            </a:pPr>
            <a:endParaRPr lang="en-US" sz="2200" b="1" dirty="0">
              <a:solidFill>
                <a:srgbClr val="862110"/>
              </a:solidFill>
              <a:latin typeface="CG Times Bold"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63" y="3305175"/>
            <a:ext cx="7686675"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005" y="5334000"/>
            <a:ext cx="7686675"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99885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3"/>
            </a:pPr>
            <a:r>
              <a:rPr lang="en-US" sz="2200" b="1" dirty="0">
                <a:solidFill>
                  <a:srgbClr val="FFC000"/>
                </a:solidFill>
                <a:latin typeface="CG Times Bold" pitchFamily="18" charset="0"/>
              </a:rPr>
              <a:t>Enter your mechanics license number and access code. </a:t>
            </a:r>
          </a:p>
          <a:p>
            <a:pPr marL="594360" marR="13920" indent="-457200">
              <a:buClr>
                <a:srgbClr val="862110"/>
              </a:buClr>
              <a:buSzPct val="100000"/>
              <a:buFont typeface="+mj-lt"/>
              <a:buAutoNum type="arabicPeriod" startAt="3"/>
            </a:pPr>
            <a:endParaRPr lang="en-US" sz="2200" b="1" u="sng" dirty="0">
              <a:solidFill>
                <a:srgbClr val="862110"/>
              </a:solidFill>
              <a:latin typeface="CG Times Bold" pitchFamily="18" charset="0"/>
            </a:endParaRPr>
          </a:p>
          <a:p>
            <a:pPr marL="594360" marR="13920" indent="-457200">
              <a:buClr>
                <a:srgbClr val="862110"/>
              </a:buClr>
              <a:buSzPct val="100000"/>
              <a:buFont typeface="+mj-lt"/>
              <a:buAutoNum type="arabicPeriod" startAt="3"/>
            </a:pPr>
            <a:endParaRPr lang="en-US" sz="2200" b="1" u="sng" dirty="0">
              <a:solidFill>
                <a:srgbClr val="862110"/>
              </a:solidFill>
              <a:latin typeface="CG Times Bold" pitchFamily="18" charset="0"/>
            </a:endParaRPr>
          </a:p>
          <a:p>
            <a:pPr marL="594360" marR="13920" indent="-457200">
              <a:buClr>
                <a:srgbClr val="862110"/>
              </a:buClr>
              <a:buSzPct val="100000"/>
              <a:buFont typeface="+mj-lt"/>
              <a:buAutoNum type="arabicPeriod" startAt="3"/>
            </a:pPr>
            <a:endParaRPr lang="en-US" sz="2200" b="1" u="sng" dirty="0">
              <a:solidFill>
                <a:srgbClr val="862110"/>
              </a:solidFill>
              <a:latin typeface="CG Times Bold" pitchFamily="18" charset="0"/>
            </a:endParaRPr>
          </a:p>
          <a:p>
            <a:pPr marL="594360" marR="13920" indent="-457200">
              <a:buClr>
                <a:srgbClr val="862110"/>
              </a:buClr>
              <a:buSzPct val="100000"/>
              <a:buFont typeface="+mj-lt"/>
              <a:buAutoNum type="arabicPeriod" startAt="3"/>
            </a:pPr>
            <a:endParaRPr lang="en-US" sz="2200" b="1" u="sng" dirty="0">
              <a:solidFill>
                <a:srgbClr val="862110"/>
              </a:solidFill>
              <a:latin typeface="CG Times Bold" pitchFamily="18" charset="0"/>
            </a:endParaRPr>
          </a:p>
          <a:p>
            <a:pPr marL="594360" marR="13920" indent="-457200">
              <a:buClr>
                <a:srgbClr val="862110"/>
              </a:buClr>
              <a:buSzPct val="100000"/>
              <a:buFont typeface="+mj-lt"/>
              <a:buAutoNum type="arabicPeriod" startAt="3"/>
            </a:pPr>
            <a:endParaRPr lang="en-US" sz="2200" b="1" u="sng" dirty="0">
              <a:solidFill>
                <a:srgbClr val="862110"/>
              </a:solidFill>
              <a:latin typeface="CG Times Bold" pitchFamily="18" charset="0"/>
            </a:endParaRPr>
          </a:p>
          <a:p>
            <a:pPr marL="137160" marR="13920" indent="0">
              <a:buClr>
                <a:srgbClr val="862110"/>
              </a:buClr>
              <a:buSzPct val="100000"/>
              <a:buNone/>
            </a:pPr>
            <a:endParaRPr lang="en-US" sz="2200" b="1" u="sng" dirty="0">
              <a:solidFill>
                <a:srgbClr val="FFFF00"/>
              </a:solidFill>
              <a:latin typeface="CG Times Bold" pitchFamily="18" charset="0"/>
            </a:endParaRPr>
          </a:p>
          <a:p>
            <a:pPr marL="137160" marR="13920" indent="0">
              <a:buClr>
                <a:srgbClr val="862110"/>
              </a:buClr>
              <a:buSzPct val="100000"/>
              <a:buNone/>
            </a:pPr>
            <a:endParaRPr lang="en-US" sz="2200" b="1" u="sng" dirty="0">
              <a:solidFill>
                <a:srgbClr val="FFFF00"/>
              </a:solidFill>
              <a:latin typeface="CG Times Bold" pitchFamily="18" charset="0"/>
            </a:endParaRPr>
          </a:p>
          <a:p>
            <a:pPr marL="137160" marR="13920" indent="0">
              <a:buClr>
                <a:srgbClr val="862110"/>
              </a:buClr>
              <a:buSzPct val="100000"/>
              <a:buNone/>
            </a:pPr>
            <a:r>
              <a:rPr lang="en-US" b="1" u="sng" dirty="0">
                <a:solidFill>
                  <a:srgbClr val="92D050"/>
                </a:solidFill>
                <a:latin typeface="CG Times Bold" pitchFamily="18" charset="0"/>
              </a:rPr>
              <a:t>(Remember, this information is private and should never be disclosed to anyone!)</a:t>
            </a:r>
          </a:p>
          <a:p>
            <a:pPr marL="137160" marR="13920" indent="0">
              <a:buClr>
                <a:srgbClr val="862110"/>
              </a:buClr>
              <a:buSzPct val="100000"/>
              <a:buNone/>
            </a:pPr>
            <a:endParaRPr lang="en-US" b="1" u="sng" dirty="0">
              <a:solidFill>
                <a:srgbClr val="92D050"/>
              </a:solidFill>
              <a:latin typeface="CG Times Bold" pitchFamily="18"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28800"/>
            <a:ext cx="77724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124200"/>
            <a:ext cx="77724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5130553"/>
            <a:ext cx="263842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02383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4"/>
            </a:pPr>
            <a:r>
              <a:rPr lang="en-US" sz="2200" dirty="0">
                <a:solidFill>
                  <a:srgbClr val="FFC000"/>
                </a:solidFill>
                <a:latin typeface="CG Times Bold" pitchFamily="18" charset="0"/>
              </a:rPr>
              <a:t>Using the bar code scanner, enter the vehicle identification number (VIN) of the vehicle being tested into the analyzer. If manually entered, you will be prompted to re-enter the information. </a:t>
            </a:r>
            <a:r>
              <a:rPr lang="en-US" sz="2200" b="1" u="sng" dirty="0">
                <a:solidFill>
                  <a:srgbClr val="FFC000"/>
                </a:solidFill>
                <a:latin typeface="CG Times Bold" pitchFamily="18" charset="0"/>
              </a:rPr>
              <a:t>Verify that the information in the computer matches the registration card before continuing.</a:t>
            </a:r>
          </a:p>
          <a:p>
            <a:pPr marL="594360" marR="13920" indent="-457200">
              <a:buClr>
                <a:srgbClr val="862110"/>
              </a:buClr>
              <a:buSzPct val="100000"/>
              <a:buFont typeface="+mj-lt"/>
              <a:buAutoNum type="arabicPeriod" startAt="4"/>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u="sng" dirty="0">
              <a:solidFill>
                <a:srgbClr val="FFFF00"/>
              </a:solidFill>
              <a:latin typeface="CG Times Bold"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3495675"/>
            <a:ext cx="7715250"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84079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5"/>
            </a:pPr>
            <a:r>
              <a:rPr lang="en-US" sz="2200" dirty="0">
                <a:solidFill>
                  <a:srgbClr val="FFC000"/>
                </a:solidFill>
                <a:latin typeface="CG Times Bold" pitchFamily="18" charset="0"/>
              </a:rPr>
              <a:t>Manually enter the complete license plate number and when prompted, enter the complete license number again. </a:t>
            </a:r>
          </a:p>
          <a:p>
            <a:pPr marL="137160" marR="13920" indent="0">
              <a:buClr>
                <a:srgbClr val="FFC000"/>
              </a:buClr>
              <a:buSzPct val="100000"/>
              <a:buNone/>
            </a:pPr>
            <a:r>
              <a:rPr lang="en-US" sz="2200" dirty="0">
                <a:solidFill>
                  <a:srgbClr val="FFC000"/>
                </a:solidFill>
                <a:latin typeface="CG Times Bold" pitchFamily="18" charset="0"/>
              </a:rPr>
              <a:t>	</a:t>
            </a:r>
            <a:r>
              <a:rPr lang="en-US" sz="2200" b="1" u="sng" dirty="0">
                <a:solidFill>
                  <a:srgbClr val="92D050"/>
                </a:solidFill>
                <a:latin typeface="CG Times Bold" pitchFamily="18" charset="0"/>
              </a:rPr>
              <a:t>If conducting the inspection for a motor vehicle dealer,  </a:t>
            </a:r>
            <a:r>
              <a:rPr lang="en-US" sz="2200" b="1" dirty="0">
                <a:solidFill>
                  <a:srgbClr val="92D050"/>
                </a:solidFill>
                <a:latin typeface="CG Times Bold" pitchFamily="18" charset="0"/>
              </a:rPr>
              <a:t>	</a:t>
            </a:r>
            <a:r>
              <a:rPr lang="en-US" sz="2200" b="1" u="sng" dirty="0">
                <a:solidFill>
                  <a:srgbClr val="92D050"/>
                </a:solidFill>
                <a:latin typeface="CG Times Bold" pitchFamily="18" charset="0"/>
              </a:rPr>
              <a:t>enter the dealer number, followed by a “D” (example: </a:t>
            </a:r>
            <a:r>
              <a:rPr lang="en-US" sz="2200" b="1" dirty="0">
                <a:solidFill>
                  <a:srgbClr val="92D050"/>
                </a:solidFill>
                <a:latin typeface="CG Times Bold" pitchFamily="18" charset="0"/>
              </a:rPr>
              <a:t>	</a:t>
            </a:r>
            <a:r>
              <a:rPr lang="en-US" sz="2200" b="1" u="sng" dirty="0">
                <a:solidFill>
                  <a:srgbClr val="92D050"/>
                </a:solidFill>
                <a:latin typeface="CG Times Bold" pitchFamily="18" charset="0"/>
              </a:rPr>
              <a:t>12345D) as the license plate number. If no license plate, </a:t>
            </a:r>
            <a:r>
              <a:rPr lang="en-US" sz="2200" b="1" dirty="0">
                <a:solidFill>
                  <a:srgbClr val="92D050"/>
                </a:solidFill>
                <a:latin typeface="CG Times Bold" pitchFamily="18" charset="0"/>
              </a:rPr>
              <a:t>	</a:t>
            </a:r>
            <a:r>
              <a:rPr lang="en-US" sz="2200" b="1" u="sng" dirty="0">
                <a:solidFill>
                  <a:srgbClr val="92D050"/>
                </a:solidFill>
                <a:latin typeface="CG Times Bold" pitchFamily="18" charset="0"/>
              </a:rPr>
              <a:t>enter “NONE”.</a:t>
            </a:r>
          </a:p>
          <a:p>
            <a:pPr marL="594360" marR="13920" indent="-457200">
              <a:buClr>
                <a:srgbClr val="862110"/>
              </a:buClr>
              <a:buSzPct val="100000"/>
              <a:buFont typeface="+mj-lt"/>
              <a:buAutoNum type="arabicPeriod" startAt="5"/>
            </a:pPr>
            <a:endParaRPr lang="en-US" sz="2200" b="1" u="sng" dirty="0">
              <a:solidFill>
                <a:srgbClr val="862110"/>
              </a:solidFill>
              <a:latin typeface="CG Times Bold" pitchFamily="18" charset="0"/>
            </a:endParaRPr>
          </a:p>
          <a:p>
            <a:pPr marL="594360" marR="13920" indent="-457200">
              <a:buClr>
                <a:srgbClr val="862110"/>
              </a:buClr>
              <a:buSzPct val="100000"/>
              <a:buFont typeface="+mj-lt"/>
              <a:buAutoNum type="arabicPeriod" startAt="5"/>
            </a:pPr>
            <a:endParaRPr lang="en-US" sz="2200" b="1" u="sng" dirty="0">
              <a:solidFill>
                <a:srgbClr val="FFFF00"/>
              </a:solidFill>
              <a:latin typeface="CG Times Bold"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3657600"/>
            <a:ext cx="781050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14015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295400"/>
            <a:ext cx="8229600" cy="5181600"/>
          </a:xfrm>
        </p:spPr>
        <p:txBody>
          <a:bodyPr>
            <a:noAutofit/>
          </a:bodyPr>
          <a:lstStyle/>
          <a:p>
            <a:pPr marL="594360" marR="13920" indent="-457200">
              <a:buClr>
                <a:srgbClr val="FFC000"/>
              </a:buClr>
              <a:buSzPct val="100000"/>
              <a:buFont typeface="+mj-lt"/>
              <a:buAutoNum type="arabicPeriod" startAt="6"/>
            </a:pPr>
            <a:r>
              <a:rPr lang="en-US" sz="2200" dirty="0">
                <a:solidFill>
                  <a:srgbClr val="FFC000"/>
                </a:solidFill>
                <a:latin typeface="CG Times Bold" pitchFamily="18" charset="0"/>
              </a:rPr>
              <a:t>Select either “North Carolina” “Out of State” or “Unknown” for the vehicles current registration state.</a:t>
            </a:r>
          </a:p>
          <a:p>
            <a:pPr marL="594360" marR="13920" indent="-457200">
              <a:buClr>
                <a:srgbClr val="FFC000"/>
              </a:buClr>
              <a:buSzPct val="100000"/>
              <a:buFont typeface="+mj-lt"/>
              <a:buAutoNum type="arabicPeriod" startAt="6"/>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6"/>
            </a:pPr>
            <a:endParaRPr lang="en-US" sz="2200" dirty="0">
              <a:solidFill>
                <a:srgbClr val="FFC000"/>
              </a:solidFill>
              <a:latin typeface="CG Times Bold" pitchFamily="18" charset="0"/>
            </a:endParaRPr>
          </a:p>
          <a:p>
            <a:pPr marL="137160" marR="13920" indent="0">
              <a:buClr>
                <a:srgbClr val="FFC000"/>
              </a:buClr>
              <a:buSzPct val="100000"/>
              <a:buNone/>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6"/>
            </a:pPr>
            <a:endParaRPr lang="en-US" sz="2200" dirty="0">
              <a:solidFill>
                <a:srgbClr val="FFC000"/>
              </a:solidFill>
              <a:latin typeface="CG Times Bold" pitchFamily="18" charset="0"/>
            </a:endParaRPr>
          </a:p>
          <a:p>
            <a:pPr marL="594360" marR="13920" indent="-457200">
              <a:buClr>
                <a:srgbClr val="FFC000"/>
              </a:buClr>
              <a:buSzPct val="100000"/>
              <a:buAutoNum type="arabicPeriod" startAt="7"/>
            </a:pPr>
            <a:r>
              <a:rPr lang="en-US" sz="2200" dirty="0">
                <a:solidFill>
                  <a:srgbClr val="FFC000"/>
                </a:solidFill>
                <a:latin typeface="CG Times Bold" pitchFamily="18" charset="0"/>
              </a:rPr>
              <a:t>If conducting an inspection for a motor vehicle dealer, you will be</a:t>
            </a:r>
          </a:p>
          <a:p>
            <a:pPr marL="137160" marR="13920" indent="0">
              <a:buClr>
                <a:srgbClr val="FFC000"/>
              </a:buClr>
              <a:buSzPct val="100000"/>
              <a:buNone/>
            </a:pPr>
            <a:r>
              <a:rPr lang="en-US" sz="2200" dirty="0">
                <a:solidFill>
                  <a:srgbClr val="FFC000"/>
                </a:solidFill>
                <a:latin typeface="CG Times Bold" pitchFamily="18" charset="0"/>
              </a:rPr>
              <a:t>      prompted for the “Dealer Identification Number”. Obtain this</a:t>
            </a:r>
          </a:p>
          <a:p>
            <a:pPr marL="137160" marR="13920" indent="0">
              <a:buClr>
                <a:srgbClr val="FFC000"/>
              </a:buClr>
              <a:buSzPct val="100000"/>
              <a:buNone/>
            </a:pPr>
            <a:r>
              <a:rPr lang="en-US" sz="2200" dirty="0">
                <a:solidFill>
                  <a:srgbClr val="FFC000"/>
                </a:solidFill>
                <a:latin typeface="CG Times Bold" pitchFamily="18" charset="0"/>
              </a:rPr>
              <a:t>      number from the dealership that currently owns the vehicle and  </a:t>
            </a:r>
          </a:p>
          <a:p>
            <a:pPr marL="137160" marR="13920" indent="0">
              <a:buClr>
                <a:srgbClr val="FFC000"/>
              </a:buClr>
              <a:buSzPct val="100000"/>
              <a:buNone/>
            </a:pPr>
            <a:r>
              <a:rPr lang="en-US" sz="2200" dirty="0">
                <a:solidFill>
                  <a:srgbClr val="FFC000"/>
                </a:solidFill>
                <a:latin typeface="CG Times Bold" pitchFamily="18" charset="0"/>
              </a:rPr>
              <a:t>      enter it in the space provided. Immediately following the number,</a:t>
            </a:r>
          </a:p>
          <a:p>
            <a:pPr marL="137160" marR="13920" indent="0">
              <a:buClr>
                <a:srgbClr val="FFC000"/>
              </a:buClr>
              <a:buSzPct val="100000"/>
              <a:buNone/>
            </a:pPr>
            <a:r>
              <a:rPr lang="en-US" sz="2200" dirty="0">
                <a:solidFill>
                  <a:srgbClr val="FFC000"/>
                </a:solidFill>
                <a:latin typeface="CG Times Bold" pitchFamily="18" charset="0"/>
              </a:rPr>
              <a:t>      place the letter “D” as the last character, without the letter “D”, the</a:t>
            </a:r>
          </a:p>
          <a:p>
            <a:pPr marL="137160" marR="13920" indent="0">
              <a:buClr>
                <a:srgbClr val="FFC000"/>
              </a:buClr>
              <a:buSzPct val="100000"/>
              <a:buNone/>
            </a:pPr>
            <a:r>
              <a:rPr lang="en-US" sz="2200" dirty="0">
                <a:solidFill>
                  <a:srgbClr val="FFC000"/>
                </a:solidFill>
                <a:latin typeface="CG Times Bold" pitchFamily="18" charset="0"/>
              </a:rPr>
              <a:t>      computer will reject all entries.</a:t>
            </a:r>
            <a:endParaRPr lang="en-US" sz="2200" u="sng" dirty="0">
              <a:solidFill>
                <a:srgbClr val="FFC000"/>
              </a:solidFill>
              <a:latin typeface="CG Times Bold"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75" y="2219325"/>
            <a:ext cx="7562850"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82660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8"/>
            </a:pPr>
            <a:r>
              <a:rPr lang="en-US" sz="2200" dirty="0">
                <a:solidFill>
                  <a:srgbClr val="FFC000"/>
                </a:solidFill>
                <a:latin typeface="CG Times Bold" pitchFamily="18" charset="0"/>
              </a:rPr>
              <a:t>If no match of the vehicle is found in the state vehicle information databases, the computer will prompt you for the owner’s information. If you see this prompt, completely fill out the information requested.</a:t>
            </a:r>
          </a:p>
          <a:p>
            <a:pPr marL="594360" marR="13920" indent="-457200">
              <a:buClr>
                <a:srgbClr val="862110"/>
              </a:buClr>
              <a:buSzPct val="100000"/>
              <a:buFont typeface="+mj-lt"/>
              <a:buAutoNum type="arabicPeriod" startAt="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8"/>
            </a:pPr>
            <a:endParaRPr lang="en-US" sz="2200" b="1" dirty="0">
              <a:solidFill>
                <a:srgbClr val="862110"/>
              </a:solidFill>
              <a:latin typeface="CG Times Bold"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5" y="2981325"/>
            <a:ext cx="6991350"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2444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9"/>
            </a:pPr>
            <a:r>
              <a:rPr lang="en-US" sz="2200" dirty="0">
                <a:solidFill>
                  <a:srgbClr val="FFC000"/>
                </a:solidFill>
                <a:latin typeface="CG Times Bold" pitchFamily="18" charset="0"/>
              </a:rPr>
              <a:t>Select the county in which the vehicle is registered from the list provided.</a:t>
            </a:r>
          </a:p>
          <a:p>
            <a:pPr marL="594360" marR="13920" indent="-457200">
              <a:buClr>
                <a:srgbClr val="FFC000"/>
              </a:buClr>
              <a:buSzPct val="100000"/>
              <a:buFont typeface="+mj-lt"/>
              <a:buAutoNum type="arabicPeriod" startAt="9"/>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9"/>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9"/>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9"/>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9"/>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9"/>
            </a:pPr>
            <a:r>
              <a:rPr lang="en-US" sz="2200" dirty="0">
                <a:solidFill>
                  <a:srgbClr val="FFC000"/>
                </a:solidFill>
                <a:latin typeface="CG Times Bold" pitchFamily="18" charset="0"/>
              </a:rPr>
              <a:t>Select the vehicle body style from the list provided.</a:t>
            </a:r>
          </a:p>
          <a:p>
            <a:pPr marL="594360" marR="13920" indent="-457200">
              <a:buClr>
                <a:srgbClr val="862110"/>
              </a:buClr>
              <a:buSzPct val="100000"/>
              <a:buFont typeface="+mj-lt"/>
              <a:buAutoNum type="arabicPeriod" startAt="9"/>
            </a:pPr>
            <a:endParaRPr lang="en-US" sz="2200" b="1" dirty="0">
              <a:solidFill>
                <a:srgbClr val="862110"/>
              </a:solidFill>
              <a:latin typeface="CG Times Bold" pitchFamily="18"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09801"/>
            <a:ext cx="77724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648200"/>
            <a:ext cx="7772400" cy="1981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2848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11"/>
            </a:pPr>
            <a:r>
              <a:rPr lang="en-US" sz="2200" dirty="0">
                <a:solidFill>
                  <a:srgbClr val="FFC000"/>
                </a:solidFill>
                <a:latin typeface="CG Times Bold" pitchFamily="18" charset="0"/>
              </a:rPr>
              <a:t>Respond to the Gross Vehicle Weight Rating question. If the gross vehicle weight rating exceeds 8500 pounds, the vehicle will receive a safety only inspection. (If you select “Yes, the </a:t>
            </a:r>
            <a:r>
              <a:rPr lang="en-US" sz="2200" b="1" u="sng" dirty="0">
                <a:solidFill>
                  <a:srgbClr val="FFC000"/>
                </a:solidFill>
                <a:latin typeface="CG Times Bold" pitchFamily="18" charset="0"/>
              </a:rPr>
              <a:t>GVWR</a:t>
            </a:r>
            <a:r>
              <a:rPr lang="en-US" sz="2200" dirty="0">
                <a:solidFill>
                  <a:srgbClr val="FFC000"/>
                </a:solidFill>
                <a:latin typeface="CG Times Bold" pitchFamily="18" charset="0"/>
              </a:rPr>
              <a:t> is greater than 8500 pounds, you will be prompted to enter the GVWR as indicated on the vehicle. The GVWR is commonly located on the vehicle’s driver’s doorpost but </a:t>
            </a:r>
            <a:r>
              <a:rPr lang="en-US" sz="2200" u="sng" dirty="0">
                <a:solidFill>
                  <a:srgbClr val="FFC000"/>
                </a:solidFill>
                <a:latin typeface="CG Times Bold" pitchFamily="18" charset="0"/>
              </a:rPr>
              <a:t>should never be taken from the registration card.</a:t>
            </a:r>
          </a:p>
          <a:p>
            <a:pPr marL="594360" marR="13920" indent="-457200">
              <a:buClr>
                <a:srgbClr val="862110"/>
              </a:buClr>
              <a:buSzPct val="100000"/>
              <a:buFont typeface="+mj-lt"/>
              <a:buAutoNum type="arabicPeriod" startAt="11"/>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1"/>
            </a:pPr>
            <a:endParaRPr lang="en-US" sz="2200" b="1" dirty="0">
              <a:solidFill>
                <a:srgbClr val="862110"/>
              </a:solidFill>
              <a:latin typeface="CG Times Bold"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 y="4267200"/>
            <a:ext cx="74485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27506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12"/>
            </a:pPr>
            <a:r>
              <a:rPr lang="en-US" sz="2200" dirty="0">
                <a:solidFill>
                  <a:srgbClr val="FFC000"/>
                </a:solidFill>
                <a:latin typeface="CG Times Bold" pitchFamily="18" charset="0"/>
              </a:rPr>
              <a:t>Select the fuel type from the list provided. If the vehicle operates on gasoline at anytime during the course of operation, select “G” for gasoline.</a:t>
            </a:r>
          </a:p>
          <a:p>
            <a:pPr marL="594360" marR="13920" indent="-457200">
              <a:buClr>
                <a:srgbClr val="862110"/>
              </a:buClr>
              <a:buSzPct val="100000"/>
              <a:buFont typeface="+mj-lt"/>
              <a:buAutoNum type="arabicPeriod" startAt="12"/>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2"/>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2"/>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2"/>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3"/>
            </a:pPr>
            <a:endParaRPr lang="en-US" sz="2200" b="1" dirty="0">
              <a:solidFill>
                <a:srgbClr val="862110"/>
              </a:solidFill>
              <a:latin typeface="CG Times Bold" pitchFamily="18" charset="0"/>
            </a:endParaRP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2667000"/>
            <a:ext cx="7543800"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57458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13"/>
            </a:pPr>
            <a:r>
              <a:rPr lang="en-US" sz="2200" dirty="0">
                <a:solidFill>
                  <a:srgbClr val="FFC000"/>
                </a:solidFill>
                <a:latin typeface="CG Times Bold" pitchFamily="18" charset="0"/>
              </a:rPr>
              <a:t>Enter the four digit vehicle model number.</a:t>
            </a:r>
          </a:p>
          <a:p>
            <a:pPr marL="594360" marR="13920" indent="-457200">
              <a:buClr>
                <a:srgbClr val="FFC000"/>
              </a:buClr>
              <a:buSzPct val="100000"/>
              <a:buFont typeface="+mj-lt"/>
              <a:buAutoNum type="arabicPeriod" startAt="1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13"/>
            </a:pPr>
            <a:r>
              <a:rPr lang="en-US" sz="2200" dirty="0">
                <a:solidFill>
                  <a:srgbClr val="FFC000"/>
                </a:solidFill>
                <a:latin typeface="CG Times Bold" pitchFamily="18" charset="0"/>
              </a:rPr>
              <a:t>Enter the odometer reading in miles. (Do not enter the tenths digit) If the odometer reading is not available (broken), enter zeros (0) in the space provided and continue with the inspection.</a:t>
            </a:r>
          </a:p>
          <a:p>
            <a:pPr marL="594360" marR="13920" indent="-457200">
              <a:buClr>
                <a:srgbClr val="FFC000"/>
              </a:buClr>
              <a:buSzPct val="100000"/>
              <a:buFont typeface="+mj-lt"/>
              <a:buAutoNum type="arabicPeriod" startAt="1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13"/>
            </a:pPr>
            <a:r>
              <a:rPr lang="en-US" sz="2200" dirty="0">
                <a:solidFill>
                  <a:srgbClr val="FFC000"/>
                </a:solidFill>
                <a:latin typeface="CG Times Bold" pitchFamily="18" charset="0"/>
              </a:rPr>
              <a:t>Enter the number of cylinders.</a:t>
            </a:r>
          </a:p>
          <a:p>
            <a:pPr marL="594360" marR="13920" indent="-457200">
              <a:buClr>
                <a:srgbClr val="FFC000"/>
              </a:buClr>
              <a:buSzPct val="100000"/>
              <a:buFont typeface="+mj-lt"/>
              <a:buAutoNum type="arabicPeriod" startAt="1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13"/>
            </a:pPr>
            <a:r>
              <a:rPr lang="en-US" sz="2200" dirty="0">
                <a:solidFill>
                  <a:srgbClr val="FFC000"/>
                </a:solidFill>
                <a:latin typeface="CG Times Bold" pitchFamily="18" charset="0"/>
              </a:rPr>
              <a:t>Enter the Engine Displacement and indicate “Centimeters, Liters, or Inches”.</a:t>
            </a:r>
          </a:p>
          <a:p>
            <a:pPr marL="594360" marR="13920" indent="-457200">
              <a:buClr>
                <a:srgbClr val="FFC000"/>
              </a:buClr>
              <a:buSzPct val="100000"/>
              <a:buFont typeface="+mj-lt"/>
              <a:buAutoNum type="arabicPeriod" startAt="1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13"/>
            </a:pPr>
            <a:r>
              <a:rPr lang="en-US" sz="2200" dirty="0">
                <a:solidFill>
                  <a:srgbClr val="FFC000"/>
                </a:solidFill>
                <a:latin typeface="CG Times Bold" pitchFamily="18" charset="0"/>
              </a:rPr>
              <a:t>Indicate if the vehicle has dual exhaust or single.</a:t>
            </a:r>
          </a:p>
        </p:txBody>
      </p:sp>
    </p:spTree>
    <p:extLst>
      <p:ext uri="{BB962C8B-B14F-4D97-AF65-F5344CB8AC3E}">
        <p14:creationId xmlns:p14="http://schemas.microsoft.com/office/powerpoint/2010/main" val="1617654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Autofit/>
          </a:bodyPr>
          <a:lstStyle/>
          <a:p>
            <a:r>
              <a:rPr lang="en-US" sz="3600" dirty="0">
                <a:solidFill>
                  <a:srgbClr val="FFC000"/>
                </a:solidFill>
              </a:rPr>
              <a:t>Reason</a:t>
            </a:r>
            <a:r>
              <a:rPr lang="en-US" sz="3600" dirty="0">
                <a:solidFill>
                  <a:srgbClr val="FFC000"/>
                </a:solidFill>
                <a:latin typeface="CG Times Bold" pitchFamily="18" charset="0"/>
              </a:rPr>
              <a:t> for Training</a:t>
            </a:r>
            <a:br>
              <a:rPr lang="en-US" sz="3600" dirty="0">
                <a:solidFill>
                  <a:srgbClr val="FFC000"/>
                </a:solidFill>
                <a:latin typeface="CG Times Bold" pitchFamily="18" charset="0"/>
              </a:rPr>
            </a:br>
            <a:r>
              <a:rPr lang="en-US" sz="3600" dirty="0">
                <a:solidFill>
                  <a:srgbClr val="FFC000"/>
                </a:solidFill>
                <a:latin typeface="CG Times Bold" pitchFamily="18" charset="0"/>
              </a:rPr>
              <a:t>(Continued)</a:t>
            </a:r>
            <a:endParaRPr lang="en-US" sz="3600" dirty="0">
              <a:solidFill>
                <a:srgbClr val="FFC000"/>
              </a:solidFill>
            </a:endParaRPr>
          </a:p>
        </p:txBody>
      </p:sp>
      <p:sp>
        <p:nvSpPr>
          <p:cNvPr id="3" name="Content Placeholder 2"/>
          <p:cNvSpPr>
            <a:spLocks noGrp="1"/>
          </p:cNvSpPr>
          <p:nvPr>
            <p:ph idx="1"/>
          </p:nvPr>
        </p:nvSpPr>
        <p:spPr>
          <a:xfrm>
            <a:off x="457200" y="1219200"/>
            <a:ext cx="8229600" cy="3514726"/>
          </a:xfrm>
        </p:spPr>
        <p:txBody>
          <a:bodyPr>
            <a:noAutofit/>
          </a:bodyPr>
          <a:lstStyle/>
          <a:p>
            <a:pPr marL="137160" marR="13920" indent="0">
              <a:buNone/>
            </a:pPr>
            <a:r>
              <a:rPr lang="en-US" sz="2400" dirty="0">
                <a:solidFill>
                  <a:srgbClr val="FFC000"/>
                </a:solidFill>
                <a:latin typeface="CG Times Bold" pitchFamily="18" charset="0"/>
              </a:rPr>
              <a:t>Under the </a:t>
            </a:r>
            <a:r>
              <a:rPr lang="en-US" sz="2400" u="sng" dirty="0">
                <a:solidFill>
                  <a:srgbClr val="FFC000"/>
                </a:solidFill>
                <a:latin typeface="CG Times Bold" pitchFamily="18" charset="0"/>
              </a:rPr>
              <a:t>Clean Air Act as amended in 1990</a:t>
            </a:r>
            <a:r>
              <a:rPr lang="en-US" sz="2400" dirty="0">
                <a:solidFill>
                  <a:srgbClr val="FFC000"/>
                </a:solidFill>
                <a:latin typeface="CG Times Bold" pitchFamily="18" charset="0"/>
              </a:rPr>
              <a:t>, the U.S. Environmental Protection Agency (EPA) is pursuing a three-point strategy for reducing emissions from transportation sources. The first two points involve the development and commercialization of cleaner vehicles and cleaner fuels. The third point focuses on in-use control to ensure that cars in customers use are properly maintained. Inspection and Maintenance (I/M) programs are intended to address this third point.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599" y="4509856"/>
            <a:ext cx="1847295" cy="2286000"/>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667019"/>
            <a:ext cx="3200400" cy="1971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4895" y="4667019"/>
            <a:ext cx="3571875" cy="1971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5"/>
          <a:stretch>
            <a:fillRect/>
          </a:stretch>
        </p:blipFill>
        <p:spPr>
          <a:xfrm>
            <a:off x="457199" y="4667018"/>
            <a:ext cx="3200399" cy="1995487"/>
          </a:xfrm>
          <a:prstGeom prst="rect">
            <a:avLst/>
          </a:prstGeom>
        </p:spPr>
      </p:pic>
      <p:pic>
        <p:nvPicPr>
          <p:cNvPr id="6" name="Picture 5"/>
          <p:cNvPicPr>
            <a:picLocks noChangeAspect="1"/>
          </p:cNvPicPr>
          <p:nvPr/>
        </p:nvPicPr>
        <p:blipFill>
          <a:blip r:embed="rId6"/>
          <a:stretch>
            <a:fillRect/>
          </a:stretch>
        </p:blipFill>
        <p:spPr>
          <a:xfrm>
            <a:off x="5504894" y="4667018"/>
            <a:ext cx="3571876" cy="1980911"/>
          </a:xfrm>
          <a:prstGeom prst="rect">
            <a:avLst/>
          </a:prstGeom>
        </p:spPr>
      </p:pic>
    </p:spTree>
    <p:extLst>
      <p:ext uri="{BB962C8B-B14F-4D97-AF65-F5344CB8AC3E}">
        <p14:creationId xmlns:p14="http://schemas.microsoft.com/office/powerpoint/2010/main" val="37699177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pic>
        <p:nvPicPr>
          <p:cNvPr id="4" name="Content Placeholder 3">
            <a:extLst>
              <a:ext uri="{FF2B5EF4-FFF2-40B4-BE49-F238E27FC236}">
                <a16:creationId xmlns:a16="http://schemas.microsoft.com/office/drawing/2014/main" id="{3F0FECB6-FB28-4B67-B341-49FF5672B5EC}"/>
              </a:ext>
            </a:extLst>
          </p:cNvPr>
          <p:cNvPicPr>
            <a:picLocks noGrp="1" noChangeAspect="1"/>
          </p:cNvPicPr>
          <p:nvPr>
            <p:ph idx="1"/>
          </p:nvPr>
        </p:nvPicPr>
        <p:blipFill>
          <a:blip r:embed="rId2"/>
          <a:stretch>
            <a:fillRect/>
          </a:stretch>
        </p:blipFill>
        <p:spPr>
          <a:xfrm>
            <a:off x="1485900" y="1524000"/>
            <a:ext cx="6172200" cy="4419600"/>
          </a:xfrm>
          <a:prstGeom prst="rect">
            <a:avLst/>
          </a:prstGeom>
        </p:spPr>
      </p:pic>
    </p:spTree>
    <p:extLst>
      <p:ext uri="{BB962C8B-B14F-4D97-AF65-F5344CB8AC3E}">
        <p14:creationId xmlns:p14="http://schemas.microsoft.com/office/powerpoint/2010/main" val="26453874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18"/>
            </a:pPr>
            <a:r>
              <a:rPr lang="en-US" sz="2200" dirty="0">
                <a:solidFill>
                  <a:srgbClr val="FFC000"/>
                </a:solidFill>
                <a:latin typeface="CG Times Bold" pitchFamily="18" charset="0"/>
              </a:rPr>
              <a:t>Select the vehicles type as “Domestic or Foreign” and then enter the vehicle make as shown on the registration card. If the make does not appear on the motor vehicle list provided, select “None of the Above” (Normally located at the bottom of the list).</a:t>
            </a:r>
          </a:p>
          <a:p>
            <a:pPr marL="594360" marR="13920" indent="-457200">
              <a:buClr>
                <a:srgbClr val="862110"/>
              </a:buClr>
              <a:buSzPct val="100000"/>
              <a:buFont typeface="+mj-lt"/>
              <a:buAutoNum type="arabicPeriod" startAt="1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8"/>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dirty="0">
              <a:solidFill>
                <a:srgbClr val="862110"/>
              </a:solidFill>
              <a:latin typeface="CG Times Bold" pitchFamily="18"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3" y="3429000"/>
            <a:ext cx="74580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02788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19"/>
            </a:pPr>
            <a:r>
              <a:rPr lang="en-US" sz="2200" dirty="0">
                <a:solidFill>
                  <a:srgbClr val="FFC000"/>
                </a:solidFill>
                <a:latin typeface="CG Times Bold" pitchFamily="18" charset="0"/>
              </a:rPr>
              <a:t>Ensure the information is correct as indicated. If not, go back and correct before proceeding.</a:t>
            </a:r>
          </a:p>
          <a:p>
            <a:pPr marL="594360" marR="13920" indent="-457200">
              <a:buClr>
                <a:srgbClr val="862110"/>
              </a:buClr>
              <a:buSzPct val="100000"/>
              <a:buFont typeface="+mj-lt"/>
              <a:buAutoNum type="arabicPeriod" startAt="19"/>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9"/>
            </a:pPr>
            <a:endParaRPr lang="en-US" sz="2200" b="1" dirty="0">
              <a:solidFill>
                <a:srgbClr val="862110"/>
              </a:solidFill>
              <a:latin typeface="CG Times Bold"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590800"/>
            <a:ext cx="59817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86598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solidFill>
                  <a:srgbClr val="FFC000"/>
                </a:solidFill>
              </a:rPr>
              <a:t>Conducting the OBD Inspection</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The inspection procedure is programmed into your analyzer and may vary slightly from the instructions in this lesson plan. In all cases, you should </a:t>
            </a:r>
            <a:r>
              <a:rPr lang="en-US" sz="2200" b="1" u="sng" dirty="0">
                <a:solidFill>
                  <a:srgbClr val="FFC000"/>
                </a:solidFill>
                <a:latin typeface="CG Times Bold" pitchFamily="18" charset="0"/>
              </a:rPr>
              <a:t>follow the prompts </a:t>
            </a:r>
            <a:r>
              <a:rPr lang="en-US" sz="2200" dirty="0">
                <a:solidFill>
                  <a:srgbClr val="FFC000"/>
                </a:solidFill>
                <a:latin typeface="CG Times Bold" pitchFamily="18" charset="0"/>
              </a:rPr>
              <a:t>on your inspection analyzer.</a:t>
            </a:r>
          </a:p>
          <a:p>
            <a:pPr marL="137160" marR="13920" indent="0">
              <a:buClr>
                <a:srgbClr val="FFC000"/>
              </a:buClr>
              <a:buSzPct val="100000"/>
              <a:buNone/>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Turn the engine off and put the key in the “off/lock” position.</a:t>
            </a:r>
          </a:p>
          <a:p>
            <a:pPr marL="594360" marR="13920" indent="-457200">
              <a:buClr>
                <a:srgbClr val="862110"/>
              </a:buClr>
              <a:buSzPct val="100000"/>
              <a:buFont typeface="+mj-lt"/>
              <a:buAutoNum type="arabicPeriod"/>
            </a:pPr>
            <a:endParaRPr lang="en-US" sz="2200" b="1" dirty="0">
              <a:solidFill>
                <a:srgbClr val="862110"/>
              </a:solidFill>
              <a:latin typeface="CG Times Bold" pitchFamily="18"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3648075"/>
            <a:ext cx="544830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3318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solidFill>
                  <a:srgbClr val="FFC000"/>
                </a:solidFill>
              </a:rPr>
              <a:t>Conducting the OBD Inspection</a:t>
            </a:r>
          </a:p>
        </p:txBody>
      </p:sp>
      <p:sp>
        <p:nvSpPr>
          <p:cNvPr id="3" name="Content Placeholder 2"/>
          <p:cNvSpPr>
            <a:spLocks noGrp="1"/>
          </p:cNvSpPr>
          <p:nvPr>
            <p:ph idx="1"/>
          </p:nvPr>
        </p:nvSpPr>
        <p:spPr>
          <a:xfrm>
            <a:off x="457200" y="1295400"/>
            <a:ext cx="8229600" cy="5181600"/>
          </a:xfrm>
        </p:spPr>
        <p:txBody>
          <a:bodyPr>
            <a:noAutofit/>
          </a:bodyPr>
          <a:lstStyle/>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Conduct the Key On - Engine Off test. Turn the ignition on but do not start the vehicle. Determine whether the MIL lamp illuminates. If unsure, cycle the key off, wait 10 seconds and reattempt. You may be required to remove the key before proceeding with a reattempt. </a:t>
            </a:r>
            <a:r>
              <a:rPr lang="en-US" sz="2200" b="1" u="sng" dirty="0">
                <a:solidFill>
                  <a:srgbClr val="FFC000"/>
                </a:solidFill>
                <a:latin typeface="CG Times Bold" pitchFamily="18" charset="0"/>
              </a:rPr>
              <a:t>Do not proceed with the inspection until you have determined the status of the MIL lamp.</a:t>
            </a:r>
          </a:p>
          <a:p>
            <a:pPr marL="594360" marR="13920" indent="-457200">
              <a:buClr>
                <a:srgbClr val="862110"/>
              </a:buClr>
              <a:buSzPct val="100000"/>
              <a:buFont typeface="+mj-lt"/>
              <a:buAutoNum type="arabicPeriod" startAt="2"/>
            </a:pPr>
            <a:endParaRPr lang="en-US" sz="2200" b="1" u="sng" dirty="0">
              <a:solidFill>
                <a:srgbClr val="862110"/>
              </a:solidFill>
              <a:latin typeface="CG Times Bold" pitchFamily="18"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581400"/>
            <a:ext cx="754380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48099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dirty="0">
                <a:solidFill>
                  <a:srgbClr val="FFC000"/>
                </a:solidFill>
              </a:rPr>
              <a:t>Conducting the OBD Inspection</a:t>
            </a:r>
          </a:p>
        </p:txBody>
      </p:sp>
      <p:sp>
        <p:nvSpPr>
          <p:cNvPr id="3" name="Content Placeholder 2"/>
          <p:cNvSpPr>
            <a:spLocks noGrp="1"/>
          </p:cNvSpPr>
          <p:nvPr>
            <p:ph idx="1"/>
          </p:nvPr>
        </p:nvSpPr>
        <p:spPr>
          <a:xfrm>
            <a:off x="457200" y="990600"/>
            <a:ext cx="8229600" cy="5410200"/>
          </a:xfrm>
        </p:spPr>
        <p:txBody>
          <a:bodyPr>
            <a:noAutofit/>
          </a:bodyPr>
          <a:lstStyle/>
          <a:p>
            <a:pPr marL="594360" marR="13920" indent="-457200">
              <a:buClr>
                <a:srgbClr val="FFC000"/>
              </a:buClr>
              <a:buSzPct val="100000"/>
              <a:buFont typeface="+mj-lt"/>
              <a:buAutoNum type="arabicPeriod" startAt="3"/>
            </a:pPr>
            <a:r>
              <a:rPr lang="en-US" sz="2200" dirty="0">
                <a:solidFill>
                  <a:srgbClr val="FFC000"/>
                </a:solidFill>
                <a:latin typeface="CG Times Bold" pitchFamily="18" charset="0"/>
              </a:rPr>
              <a:t>Locate the vehicle’s OBD II Diagnostic Link Connector and attach the analyzers OBD II port to the vehicle.</a:t>
            </a:r>
          </a:p>
          <a:p>
            <a:pPr marL="137160" marR="13920" indent="0">
              <a:buClr>
                <a:srgbClr val="FFC000"/>
              </a:buClr>
              <a:buSzPct val="100000"/>
              <a:buNone/>
            </a:pPr>
            <a:endParaRPr lang="en-US" sz="1000" dirty="0">
              <a:solidFill>
                <a:srgbClr val="FFC000"/>
              </a:solidFill>
              <a:latin typeface="CG Times Bold" pitchFamily="18" charset="0"/>
            </a:endParaRPr>
          </a:p>
          <a:p>
            <a:pPr marL="137160" marR="13920" indent="0">
              <a:buClr>
                <a:srgbClr val="FFC000"/>
              </a:buClr>
              <a:buSzPct val="100000"/>
              <a:buNone/>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If the connector cannot be located and there is no evidence of a tamper, the test should be aborted. You should advise the customer that you couldn’t continue with the test and have them seek assistance elsewhere. If this occurs, you cannot charge for this inspection attempt.</a:t>
            </a:r>
          </a:p>
          <a:p>
            <a:pPr marL="914400" marR="13920" lvl="1" indent="-457200">
              <a:buClr>
                <a:srgbClr val="FFC000"/>
              </a:buClr>
              <a:buSzPct val="100000"/>
              <a:buFont typeface="+mj-lt"/>
              <a:buAutoNum type="alphaLcParenR"/>
            </a:pPr>
            <a:endParaRPr lang="en-US" sz="9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If there is evidence that the connector was there, but has been tampered, the vehicle will fail the OBD II inspection and the connector must be repaired or replaced before the inspection can be completed.</a:t>
            </a:r>
            <a:endParaRPr lang="en-US" sz="2200" u="sng" dirty="0">
              <a:solidFill>
                <a:srgbClr val="FFC000"/>
              </a:solidFill>
              <a:latin typeface="CG Times Bold" pitchFamily="18"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828800"/>
            <a:ext cx="7543800" cy="121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8926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solidFill>
                  <a:srgbClr val="FFC000"/>
                </a:solidFill>
              </a:rPr>
              <a:t>Conducting the OBD Inspection</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4"/>
            </a:pPr>
            <a:r>
              <a:rPr lang="en-US" sz="2200" u="sng" dirty="0">
                <a:solidFill>
                  <a:srgbClr val="FFC000"/>
                </a:solidFill>
                <a:latin typeface="CG Times Bold" pitchFamily="18" charset="0"/>
              </a:rPr>
              <a:t>When prompted</a:t>
            </a:r>
            <a:r>
              <a:rPr lang="en-US" sz="2200" dirty="0">
                <a:solidFill>
                  <a:srgbClr val="FFC000"/>
                </a:solidFill>
                <a:latin typeface="CG Times Bold" pitchFamily="18" charset="0"/>
              </a:rPr>
              <a:t> by the analyzer, start the vehicle and press “enter” to continue. (Failure to start the vehicle when required may result in a false pass or fail of the vehicle).</a:t>
            </a:r>
          </a:p>
          <a:p>
            <a:pPr marL="594360" marR="13920" indent="-457200">
              <a:buClr>
                <a:srgbClr val="FFC000"/>
              </a:buClr>
              <a:buSzPct val="100000"/>
              <a:buFont typeface="+mj-lt"/>
              <a:buAutoNum type="arabicPeriod" startAt="4"/>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4"/>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4"/>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4"/>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4"/>
            </a:pPr>
            <a:r>
              <a:rPr lang="en-US" sz="2200" dirty="0">
                <a:solidFill>
                  <a:srgbClr val="FFC000"/>
                </a:solidFill>
                <a:latin typeface="CG Times Bold" pitchFamily="18" charset="0"/>
              </a:rPr>
              <a:t>The analyzer will attempt communication with the vehicle. If communication occurs, the results of the OBD II inspection will be displayed and the analyzer will prompt you to continue with the safety and tamper portion of the inspection. If communications fails, the analyzer will re-attempt communication two more times. If this occurs, do not abort the test!</a:t>
            </a:r>
            <a:endParaRPr lang="en-US" sz="2200" u="sng" dirty="0">
              <a:solidFill>
                <a:srgbClr val="FFC000"/>
              </a:solidFill>
              <a:latin typeface="CG Times Bold" pitchFamily="18"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566989"/>
            <a:ext cx="6934199" cy="1319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03739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solidFill>
                  <a:srgbClr val="FFC000"/>
                </a:solidFill>
              </a:rPr>
              <a:t>Conducting the OBD Inspection</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862110"/>
              </a:buClr>
              <a:buSzPct val="100000"/>
              <a:buNone/>
            </a:pPr>
            <a:endParaRPr lang="en-US" sz="2200" b="1" u="sng" dirty="0">
              <a:solidFill>
                <a:srgbClr val="862110"/>
              </a:solidFill>
              <a:latin typeface="CG Times Bold" pitchFamily="18" charset="0"/>
            </a:endParaRPr>
          </a:p>
          <a:p>
            <a:pPr marL="137160" marR="13920" indent="0">
              <a:buClr>
                <a:srgbClr val="862110"/>
              </a:buClr>
              <a:buSzPct val="100000"/>
              <a:buNone/>
            </a:pPr>
            <a:endParaRPr lang="en-US" sz="2200" b="1" u="sng" dirty="0">
              <a:solidFill>
                <a:srgbClr val="862110"/>
              </a:solidFill>
              <a:latin typeface="CG Times Bold" pitchFamily="18" charset="0"/>
            </a:endParaRPr>
          </a:p>
          <a:p>
            <a:pPr marL="137160" marR="13920" indent="0">
              <a:buClr>
                <a:srgbClr val="862110"/>
              </a:buClr>
              <a:buSzPct val="100000"/>
              <a:buNone/>
            </a:pPr>
            <a:endParaRPr lang="en-US" sz="2200" b="1" u="sng" dirty="0">
              <a:solidFill>
                <a:srgbClr val="862110"/>
              </a:solidFill>
              <a:latin typeface="CG Times Bold" pitchFamily="18" charset="0"/>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82296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76400"/>
            <a:ext cx="79248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51639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solidFill>
                  <a:srgbClr val="FFC000"/>
                </a:solidFill>
              </a:rPr>
              <a:t>Conducting the OBD Inspection</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6"/>
            </a:pPr>
            <a:r>
              <a:rPr lang="en-US" sz="2200" b="1" dirty="0">
                <a:solidFill>
                  <a:srgbClr val="FFC000"/>
                </a:solidFill>
                <a:latin typeface="CG Times Bold" pitchFamily="18" charset="0"/>
              </a:rPr>
              <a:t>Proceed with the safety and tamper portion of the inspection.</a:t>
            </a: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u="sng" dirty="0">
              <a:solidFill>
                <a:srgbClr val="862110"/>
              </a:solidFill>
              <a:latin typeface="CG Times Bold" pitchFamily="18"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43100"/>
            <a:ext cx="3457575" cy="483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81200"/>
            <a:ext cx="34290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83013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solidFill>
                  <a:srgbClr val="FFC000"/>
                </a:solidFill>
              </a:rPr>
              <a:t>Conducting the OBD Inspection</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7"/>
            </a:pPr>
            <a:r>
              <a:rPr lang="en-US" sz="2200" b="1" dirty="0">
                <a:solidFill>
                  <a:srgbClr val="FFC000"/>
                </a:solidFill>
                <a:latin typeface="CG Times Bold" pitchFamily="18" charset="0"/>
              </a:rPr>
              <a:t>Print the inspection receipt, sign and provide to the customer.</a:t>
            </a:r>
          </a:p>
          <a:p>
            <a:pPr marL="594360" marR="13920" indent="-457200">
              <a:buClr>
                <a:srgbClr val="862110"/>
              </a:buClr>
              <a:buSzPct val="100000"/>
              <a:buFont typeface="+mj-lt"/>
              <a:buAutoNum type="arabicPeriod" startAt="7"/>
            </a:pPr>
            <a:endParaRPr lang="en-US" sz="2200" b="1" u="sng" dirty="0">
              <a:solidFill>
                <a:srgbClr val="862110"/>
              </a:solidFill>
              <a:latin typeface="CG Times Bold" pitchFamily="18" charset="0"/>
            </a:endParaRPr>
          </a:p>
        </p:txBody>
      </p:sp>
      <p:pic>
        <p:nvPicPr>
          <p:cNvPr id="4" name="Picture 3">
            <a:extLst>
              <a:ext uri="{FF2B5EF4-FFF2-40B4-BE49-F238E27FC236}">
                <a16:creationId xmlns:a16="http://schemas.microsoft.com/office/drawing/2014/main" id="{129FD7AB-6100-4E2D-8E27-BD4DD74A0557}"/>
              </a:ext>
            </a:extLst>
          </p:cNvPr>
          <p:cNvPicPr>
            <a:picLocks noChangeAspect="1"/>
          </p:cNvPicPr>
          <p:nvPr/>
        </p:nvPicPr>
        <p:blipFill>
          <a:blip r:embed="rId2"/>
          <a:stretch>
            <a:fillRect/>
          </a:stretch>
        </p:blipFill>
        <p:spPr>
          <a:xfrm>
            <a:off x="1371600" y="2057400"/>
            <a:ext cx="6705600" cy="4324350"/>
          </a:xfrm>
          <a:prstGeom prst="rect">
            <a:avLst/>
          </a:prstGeom>
        </p:spPr>
      </p:pic>
    </p:spTree>
    <p:extLst>
      <p:ext uri="{BB962C8B-B14F-4D97-AF65-F5344CB8AC3E}">
        <p14:creationId xmlns:p14="http://schemas.microsoft.com/office/powerpoint/2010/main" val="2730609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4400" dirty="0">
                <a:solidFill>
                  <a:srgbClr val="FFC000"/>
                </a:solidFill>
              </a:rPr>
              <a:t>Station Qualifications</a:t>
            </a:r>
          </a:p>
        </p:txBody>
      </p:sp>
      <p:sp>
        <p:nvSpPr>
          <p:cNvPr id="3" name="Content Placeholder 2"/>
          <p:cNvSpPr>
            <a:spLocks noGrp="1"/>
          </p:cNvSpPr>
          <p:nvPr>
            <p:ph idx="1"/>
          </p:nvPr>
        </p:nvSpPr>
        <p:spPr>
          <a:xfrm>
            <a:off x="228600" y="1066800"/>
            <a:ext cx="8686800" cy="5562600"/>
          </a:xfrm>
        </p:spPr>
        <p:txBody>
          <a:bodyPr>
            <a:noAutofit/>
          </a:bodyPr>
          <a:lstStyle/>
          <a:p>
            <a:pPr marL="137160" marR="13920" indent="0">
              <a:buNone/>
            </a:pPr>
            <a:r>
              <a:rPr lang="en-US" sz="2200" dirty="0">
                <a:solidFill>
                  <a:srgbClr val="FFC000"/>
                </a:solidFill>
                <a:latin typeface="CG Times Bold" pitchFamily="18" charset="0"/>
              </a:rPr>
              <a:t>An inspection station is a place of business legally licensed by the DMV Commissioner to conduct inspections of motor vehicles as required by North Carolina General Statute. Each Inspection Station must be equipped with the proper equipment and tools to perform inspections, which includes the following.</a:t>
            </a:r>
          </a:p>
          <a:p>
            <a:pPr marL="137160" marR="13920" indent="0">
              <a:buClr>
                <a:srgbClr val="FFC000"/>
              </a:buClr>
              <a:buNone/>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One jack or lift with a minimum capacity of two tons.</a:t>
            </a:r>
          </a:p>
          <a:p>
            <a:pPr marL="594360" marR="13920" indent="-457200">
              <a:buClr>
                <a:srgbClr val="FFC000"/>
              </a:buClr>
              <a:buSzPct val="100000"/>
              <a:buFont typeface="+mj-lt"/>
              <a:buAutoNum type="alphaLcParenR"/>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One headlight tester to fit all headlights. (Mechanical, optical, or wall chart)</a:t>
            </a:r>
          </a:p>
          <a:p>
            <a:pPr marL="594360" marR="13920" indent="-457200">
              <a:buClr>
                <a:srgbClr val="FFC000"/>
              </a:buClr>
              <a:buSzPct val="100000"/>
              <a:buFont typeface="+mj-lt"/>
              <a:buAutoNum type="alphaLcParenR"/>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One workbench.</a:t>
            </a:r>
          </a:p>
          <a:p>
            <a:pPr marL="594360" marR="13920" indent="-457200">
              <a:buClr>
                <a:srgbClr val="FFC000"/>
              </a:buClr>
              <a:buSzPct val="100000"/>
              <a:buFont typeface="+mj-lt"/>
              <a:buAutoNum type="alphaLcParenR"/>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One creeper.</a:t>
            </a:r>
          </a:p>
          <a:p>
            <a:pPr marL="137160" marR="13920" indent="0">
              <a:buNone/>
            </a:pPr>
            <a:endParaRPr lang="en-US" sz="2400" b="1" dirty="0">
              <a:solidFill>
                <a:srgbClr val="862110"/>
              </a:solidFill>
              <a:latin typeface="CG Times Bold"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495800"/>
            <a:ext cx="5267325" cy="232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092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a:solidFill>
                  <a:srgbClr val="FFC000"/>
                </a:solidFill>
              </a:rPr>
              <a:t>Fee Schedule</a:t>
            </a:r>
          </a:p>
        </p:txBody>
      </p:sp>
      <p:sp>
        <p:nvSpPr>
          <p:cNvPr id="3" name="Content Placeholder 2"/>
          <p:cNvSpPr>
            <a:spLocks noGrp="1"/>
          </p:cNvSpPr>
          <p:nvPr>
            <p:ph idx="1"/>
          </p:nvPr>
        </p:nvSpPr>
        <p:spPr>
          <a:xfrm>
            <a:off x="457200" y="1524000"/>
            <a:ext cx="8229600" cy="5029200"/>
          </a:xfrm>
        </p:spPr>
        <p:txBody>
          <a:bodyPr>
            <a:noAutofit/>
          </a:bodyPr>
          <a:lstStyle/>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The inspection fee for performing an inspection of a vehicle applies when an inspection is performed, regardless of whether the vehicle passes the inspection. The fee for an electronic inspection authorization applies when an electronic inspection authorization is assigned to a vehicle.</a:t>
            </a:r>
          </a:p>
          <a:p>
            <a:pPr marL="594360" marR="13920" indent="-457200">
              <a:buClr>
                <a:srgbClr val="FFC000"/>
              </a:buClr>
              <a:buSzPct val="100000"/>
              <a:buFont typeface="+mj-lt"/>
              <a:buAutoNum type="arabicPeriod"/>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inspection fee for an OBD II inspection ($23.75) is </a:t>
            </a:r>
            <a:r>
              <a:rPr lang="en-US" sz="2200" u="sng" dirty="0">
                <a:solidFill>
                  <a:srgbClr val="FFC000"/>
                </a:solidFill>
                <a:latin typeface="CG Times Bold" pitchFamily="18" charset="0"/>
              </a:rPr>
              <a:t>negotiable</a:t>
            </a:r>
            <a:r>
              <a:rPr lang="en-US" sz="2200" dirty="0">
                <a:solidFill>
                  <a:srgbClr val="FFC000"/>
                </a:solidFill>
                <a:latin typeface="CG Times Bold" pitchFamily="18" charset="0"/>
              </a:rPr>
              <a:t> and can be waived at the discretion of the inspection station.</a:t>
            </a:r>
          </a:p>
          <a:p>
            <a:pPr marL="914400" marR="13920" lvl="1" indent="-457200">
              <a:buClr>
                <a:srgbClr val="FFC000"/>
              </a:buClr>
              <a:buSzPct val="100000"/>
              <a:buFont typeface="+mj-lt"/>
              <a:buAutoNum type="alphaLcParenR"/>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electronic inspection authorization fee ($6.25) is </a:t>
            </a:r>
            <a:r>
              <a:rPr lang="en-US" sz="2200" u="sng" dirty="0">
                <a:solidFill>
                  <a:srgbClr val="FFC000"/>
                </a:solidFill>
                <a:latin typeface="CG Times Bold" pitchFamily="18" charset="0"/>
              </a:rPr>
              <a:t>mandated</a:t>
            </a:r>
            <a:r>
              <a:rPr lang="en-US" sz="2200" dirty="0">
                <a:solidFill>
                  <a:srgbClr val="FFC000"/>
                </a:solidFill>
                <a:latin typeface="CG Times Bold" pitchFamily="18" charset="0"/>
              </a:rPr>
              <a:t> by North Carolina General Statute 20 – 183.7 and </a:t>
            </a:r>
            <a:r>
              <a:rPr lang="en-US" sz="2200" u="sng" dirty="0">
                <a:solidFill>
                  <a:srgbClr val="FFC000"/>
                </a:solidFill>
                <a:latin typeface="CG Times Bold" pitchFamily="18" charset="0"/>
              </a:rPr>
              <a:t>cannot be waived.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
            <a:ext cx="2057400" cy="1295399"/>
          </a:xfrm>
          <a:prstGeom prst="rect">
            <a:avLst/>
          </a:prstGeom>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0"/>
            <a:ext cx="2057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99606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4900" dirty="0">
                <a:solidFill>
                  <a:srgbClr val="FFC000"/>
                </a:solidFill>
              </a:rPr>
              <a:t>Fee Schedule </a:t>
            </a:r>
            <a:br>
              <a:rPr lang="en-US" dirty="0">
                <a:solidFill>
                  <a:schemeClr val="bg1"/>
                </a:solidFill>
              </a:rPr>
            </a:br>
            <a:r>
              <a:rPr lang="en-US" sz="3600" dirty="0">
                <a:solidFill>
                  <a:srgbClr val="FFC000"/>
                </a:solidFill>
              </a:rPr>
              <a:t>(Continued)</a:t>
            </a:r>
          </a:p>
        </p:txBody>
      </p:sp>
      <p:sp>
        <p:nvSpPr>
          <p:cNvPr id="3" name="Content Placeholder 2"/>
          <p:cNvSpPr>
            <a:spLocks noGrp="1"/>
          </p:cNvSpPr>
          <p:nvPr>
            <p:ph idx="1"/>
          </p:nvPr>
        </p:nvSpPr>
        <p:spPr>
          <a:xfrm>
            <a:off x="457200" y="1447800"/>
            <a:ext cx="8229600" cy="5181600"/>
          </a:xfrm>
        </p:spPr>
        <p:txBody>
          <a:bodyPr>
            <a:noAutofit/>
          </a:bodyPr>
          <a:lstStyle/>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A vehicle that is inspected at an inspection station and fails the inspection is entitled to be re – inspected at the same station at anytime within 60 days of the failed inspection without paying another inspection fee.</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352800"/>
            <a:ext cx="2895600" cy="2590800"/>
          </a:xfrm>
          <a:prstGeom prst="rect">
            <a:avLst/>
          </a:prstGeom>
          <a:noFill/>
          <a:ln w="762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556931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fontScale="90000"/>
          </a:bodyPr>
          <a:lstStyle/>
          <a:p>
            <a:r>
              <a:rPr lang="en-US" sz="4900" dirty="0">
                <a:solidFill>
                  <a:srgbClr val="FFC000"/>
                </a:solidFill>
              </a:rPr>
              <a:t>Warranty Information </a:t>
            </a:r>
            <a:br>
              <a:rPr lang="en-US" dirty="0">
                <a:solidFill>
                  <a:schemeClr val="bg1"/>
                </a:solidFill>
              </a:rPr>
            </a:br>
            <a:r>
              <a:rPr lang="en-US" sz="3600" dirty="0">
                <a:solidFill>
                  <a:srgbClr val="FFC000"/>
                </a:solidFill>
              </a:rPr>
              <a:t>(Performance Warranty)</a:t>
            </a:r>
          </a:p>
        </p:txBody>
      </p:sp>
      <p:sp>
        <p:nvSpPr>
          <p:cNvPr id="3" name="Content Placeholder 2"/>
          <p:cNvSpPr>
            <a:spLocks noGrp="1"/>
          </p:cNvSpPr>
          <p:nvPr>
            <p:ph idx="1"/>
          </p:nvPr>
        </p:nvSpPr>
        <p:spPr>
          <a:xfrm>
            <a:off x="457200" y="1447800"/>
            <a:ext cx="8229600" cy="51054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Manufacturers have been required by federal law to provide emissions control warranty coverage for vehicles since </a:t>
            </a:r>
            <a:r>
              <a:rPr lang="en-US" sz="2200" b="1" u="sng" dirty="0">
                <a:solidFill>
                  <a:srgbClr val="92D050"/>
                </a:solidFill>
                <a:latin typeface="CG Times Bold" pitchFamily="18" charset="0"/>
              </a:rPr>
              <a:t>1972</a:t>
            </a:r>
            <a:r>
              <a:rPr lang="en-US" sz="2200" dirty="0">
                <a:solidFill>
                  <a:srgbClr val="FFC000"/>
                </a:solidFill>
                <a:latin typeface="CG Times Bold" pitchFamily="18" charset="0"/>
              </a:rPr>
              <a:t>. There are two federal emissions control warranties offered.</a:t>
            </a:r>
          </a:p>
          <a:p>
            <a:pPr marL="137160" marR="13920" indent="0">
              <a:buClr>
                <a:srgbClr val="FFC000"/>
              </a:buClr>
              <a:buSzPct val="100000"/>
              <a:buNone/>
            </a:pPr>
            <a:endParaRPr lang="en-US" sz="8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Performance Warranty:</a:t>
            </a:r>
          </a:p>
          <a:p>
            <a:pPr marL="137160" marR="13920" indent="0">
              <a:buClr>
                <a:srgbClr val="FFC000"/>
              </a:buClr>
              <a:buSzPct val="100000"/>
              <a:buNone/>
            </a:pPr>
            <a:r>
              <a:rPr lang="en-US" sz="2200" dirty="0">
                <a:solidFill>
                  <a:srgbClr val="FFC000"/>
                </a:solidFill>
                <a:latin typeface="CG Times Bold" pitchFamily="18" charset="0"/>
              </a:rPr>
              <a:t>The Performance Warranty covers repairs, which are required during the first 2 years or 24,000 miles of vehicle use, because the vehicle failed an emissions test. A customer would be eligible for this warranty protection when the following conditions apply.</a:t>
            </a:r>
          </a:p>
          <a:p>
            <a:pPr marL="137160" marR="13920" indent="0">
              <a:buClr>
                <a:srgbClr val="FFC000"/>
              </a:buClr>
              <a:buSzPct val="100000"/>
              <a:buNone/>
            </a:pPr>
            <a:endParaRPr lang="en-US" sz="2200" dirty="0">
              <a:solidFill>
                <a:srgbClr val="FFC000"/>
              </a:solidFill>
              <a:latin typeface="CG Times Bold" pitchFamily="18" charset="0"/>
            </a:endParaRPr>
          </a:p>
          <a:p>
            <a:pPr marL="137160" marR="13920" indent="0">
              <a:buClr>
                <a:srgbClr val="FFC000"/>
              </a:buClr>
              <a:buSzPct val="100000"/>
              <a:buNone/>
            </a:pPr>
            <a:r>
              <a:rPr lang="en-US" sz="2200" dirty="0">
                <a:solidFill>
                  <a:srgbClr val="92D050"/>
                </a:solidFill>
                <a:latin typeface="CG Times Bold" pitchFamily="18" charset="0"/>
              </a:rPr>
              <a:t>The 2 year, 24,000 mile performance warranty does not affect the </a:t>
            </a:r>
          </a:p>
          <a:p>
            <a:pPr marL="137160" marR="13920" indent="0">
              <a:buClr>
                <a:srgbClr val="FFC000"/>
              </a:buClr>
              <a:buSzPct val="100000"/>
              <a:buNone/>
            </a:pPr>
            <a:r>
              <a:rPr lang="en-US" sz="2200" dirty="0">
                <a:solidFill>
                  <a:srgbClr val="92D050"/>
                </a:solidFill>
                <a:latin typeface="CG Times Bold" pitchFamily="18" charset="0"/>
              </a:rPr>
              <a:t>3 years or 70,000 mile state emissions exemption requirements. </a:t>
            </a:r>
          </a:p>
          <a:p>
            <a:pPr marL="137160" marR="13920" indent="0">
              <a:buClr>
                <a:srgbClr val="FFC000"/>
              </a:buClr>
              <a:buSzPct val="100000"/>
              <a:buNone/>
            </a:pPr>
            <a:r>
              <a:rPr lang="en-US" sz="2200" dirty="0">
                <a:solidFill>
                  <a:srgbClr val="92D050"/>
                </a:solidFill>
                <a:latin typeface="CG Times Bold" pitchFamily="18" charset="0"/>
              </a:rPr>
              <a:t>No vehicles with in the 3 most recent model years with less than 70,000 miles will require an emission inspection. </a:t>
            </a:r>
          </a:p>
          <a:p>
            <a:pPr marL="594360" marR="13920" indent="-457200">
              <a:buClr>
                <a:srgbClr val="FFC000"/>
              </a:buClr>
              <a:buSzPct val="100000"/>
              <a:buFont typeface="+mj-lt"/>
              <a:buAutoNum type="alphaLcParenR"/>
            </a:pPr>
            <a:endParaRPr lang="en-US" sz="1000" dirty="0">
              <a:solidFill>
                <a:srgbClr val="FFC000"/>
              </a:solidFill>
              <a:latin typeface="CG Times Bold" pitchFamily="18" charset="0"/>
            </a:endParaRPr>
          </a:p>
        </p:txBody>
      </p:sp>
    </p:spTree>
    <p:extLst>
      <p:ext uri="{BB962C8B-B14F-4D97-AF65-F5344CB8AC3E}">
        <p14:creationId xmlns:p14="http://schemas.microsoft.com/office/powerpoint/2010/main" val="37626501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sz="4900" dirty="0">
                <a:solidFill>
                  <a:srgbClr val="FFC000"/>
                </a:solidFill>
              </a:rPr>
              <a:t>Warranty Information </a:t>
            </a:r>
            <a:br>
              <a:rPr lang="en-US" dirty="0">
                <a:solidFill>
                  <a:schemeClr val="bg1"/>
                </a:solidFill>
              </a:rPr>
            </a:br>
            <a:r>
              <a:rPr lang="en-US" sz="3600" dirty="0">
                <a:solidFill>
                  <a:srgbClr val="FFC000"/>
                </a:solidFill>
              </a:rPr>
              <a:t>(Performance Warranty)</a:t>
            </a:r>
          </a:p>
        </p:txBody>
      </p:sp>
      <p:sp>
        <p:nvSpPr>
          <p:cNvPr id="3" name="Content Placeholder 2"/>
          <p:cNvSpPr>
            <a:spLocks noGrp="1"/>
          </p:cNvSpPr>
          <p:nvPr>
            <p:ph idx="1"/>
          </p:nvPr>
        </p:nvSpPr>
        <p:spPr>
          <a:xfrm>
            <a:off x="457200" y="1447800"/>
            <a:ext cx="8229600" cy="4800600"/>
          </a:xfrm>
        </p:spPr>
        <p:txBody>
          <a:bodyPr>
            <a:noAutofit/>
          </a:bodyPr>
          <a:lstStyle/>
          <a:p>
            <a:pPr marL="594360" marR="13920" lvl="0" indent="-457200">
              <a:buClr>
                <a:srgbClr val="FFC000"/>
              </a:buClr>
              <a:buSzPct val="100000"/>
              <a:buFont typeface="+mj-lt"/>
              <a:buAutoNum type="alphaLcParenR"/>
            </a:pPr>
            <a:r>
              <a:rPr lang="en-US" sz="2000" dirty="0">
                <a:solidFill>
                  <a:srgbClr val="FFC000"/>
                </a:solidFill>
                <a:latin typeface="CG Times Bold" pitchFamily="18" charset="0"/>
              </a:rPr>
              <a:t>The car or light duty truck fails an approved emissions test; and</a:t>
            </a:r>
          </a:p>
          <a:p>
            <a:pPr marL="594360" marR="13920" lvl="0" indent="-457200">
              <a:buClr>
                <a:srgbClr val="FFC000"/>
              </a:buClr>
              <a:buSzPct val="100000"/>
              <a:buFont typeface="+mj-lt"/>
              <a:buAutoNum type="alphaLcParenR"/>
            </a:pPr>
            <a:endParaRPr lang="en-US" sz="800" dirty="0">
              <a:solidFill>
                <a:srgbClr val="FFC000"/>
              </a:solidFill>
              <a:latin typeface="CG Times Bold" pitchFamily="18" charset="0"/>
            </a:endParaRPr>
          </a:p>
          <a:p>
            <a:pPr marL="594360" marR="13920" lvl="0" indent="-457200">
              <a:buClr>
                <a:srgbClr val="FFC000"/>
              </a:buClr>
              <a:buSzPct val="100000"/>
              <a:buFont typeface="+mj-lt"/>
              <a:buAutoNum type="alphaLcParenR"/>
            </a:pPr>
            <a:r>
              <a:rPr lang="en-US" sz="2000" dirty="0">
                <a:solidFill>
                  <a:srgbClr val="FFC000"/>
                </a:solidFill>
                <a:latin typeface="CG Times Bold" pitchFamily="18" charset="0"/>
              </a:rPr>
              <a:t>The vehicle is less than two years old and has less than 24,000 miles; and</a:t>
            </a:r>
          </a:p>
          <a:p>
            <a:pPr marL="594360" marR="13920" lvl="0" indent="-457200">
              <a:buClr>
                <a:srgbClr val="FFC000"/>
              </a:buClr>
              <a:buSzPct val="100000"/>
              <a:buFont typeface="+mj-lt"/>
              <a:buAutoNum type="alphaLcParenR"/>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startAt="3"/>
            </a:pPr>
            <a:r>
              <a:rPr lang="en-US" sz="2000" dirty="0">
                <a:solidFill>
                  <a:srgbClr val="FFC000"/>
                </a:solidFill>
                <a:latin typeface="CG Times Bold" pitchFamily="18" charset="0"/>
              </a:rPr>
              <a:t>The vehicle is required to be repaired in order to pass inspection requirements; and</a:t>
            </a:r>
          </a:p>
          <a:p>
            <a:pPr marL="594360" marR="13920" indent="-457200">
              <a:buClr>
                <a:srgbClr val="FFC000"/>
              </a:buClr>
              <a:buSzPct val="100000"/>
              <a:buFont typeface="+mj-lt"/>
              <a:buAutoNum type="alphaLcParenR" startAt="3"/>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startAt="3"/>
            </a:pPr>
            <a:r>
              <a:rPr lang="en-US" sz="2000" dirty="0">
                <a:solidFill>
                  <a:srgbClr val="FFC000"/>
                </a:solidFill>
                <a:latin typeface="CG Times Bold" pitchFamily="18" charset="0"/>
              </a:rPr>
              <a:t>The test failure does not result from misuse of the vehicle or a failure to follow the manufacturers’ written maintenance instructions; and</a:t>
            </a:r>
          </a:p>
          <a:p>
            <a:pPr marL="594360" marR="13920" indent="-457200">
              <a:buClr>
                <a:srgbClr val="FFC000"/>
              </a:buClr>
              <a:buSzPct val="100000"/>
              <a:buFont typeface="+mj-lt"/>
              <a:buAutoNum type="alphaLcParenR" startAt="3"/>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startAt="3"/>
            </a:pPr>
            <a:r>
              <a:rPr lang="en-US" sz="2000" dirty="0">
                <a:solidFill>
                  <a:srgbClr val="FFC000"/>
                </a:solidFill>
                <a:latin typeface="CG Times Bold" pitchFamily="18" charset="0"/>
              </a:rPr>
              <a:t>The vehicle was presented to a warranty-authorized manufacturer representative, along with evidence of the emissions test failure, during the warranty period.</a:t>
            </a:r>
          </a:p>
        </p:txBody>
      </p:sp>
      <p:pic>
        <p:nvPicPr>
          <p:cNvPr id="4" name="Picture 3"/>
          <p:cNvPicPr>
            <a:picLocks noChangeAspect="1"/>
          </p:cNvPicPr>
          <p:nvPr/>
        </p:nvPicPr>
        <p:blipFill>
          <a:blip r:embed="rId2"/>
          <a:stretch>
            <a:fillRect/>
          </a:stretch>
        </p:blipFill>
        <p:spPr>
          <a:xfrm>
            <a:off x="6004328" y="5330839"/>
            <a:ext cx="2682472" cy="1298561"/>
          </a:xfrm>
          <a:prstGeom prst="rect">
            <a:avLst/>
          </a:prstGeom>
        </p:spPr>
      </p:pic>
    </p:spTree>
    <p:extLst>
      <p:ext uri="{BB962C8B-B14F-4D97-AF65-F5344CB8AC3E}">
        <p14:creationId xmlns:p14="http://schemas.microsoft.com/office/powerpoint/2010/main" val="33975927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fontScale="90000"/>
          </a:bodyPr>
          <a:lstStyle/>
          <a:p>
            <a:r>
              <a:rPr lang="en-US" sz="4900" dirty="0">
                <a:solidFill>
                  <a:srgbClr val="FFC000"/>
                </a:solidFill>
              </a:rPr>
              <a:t>Warranty Information </a:t>
            </a:r>
            <a:br>
              <a:rPr lang="en-US" dirty="0">
                <a:solidFill>
                  <a:schemeClr val="bg1"/>
                </a:solidFill>
              </a:rPr>
            </a:br>
            <a:r>
              <a:rPr lang="en-US" sz="3600" dirty="0">
                <a:solidFill>
                  <a:srgbClr val="FFC000"/>
                </a:solidFill>
              </a:rPr>
              <a:t>(Design and Defect Warranty)</a:t>
            </a:r>
          </a:p>
        </p:txBody>
      </p:sp>
      <p:sp>
        <p:nvSpPr>
          <p:cNvPr id="3" name="Content Placeholder 2"/>
          <p:cNvSpPr>
            <a:spLocks noGrp="1"/>
          </p:cNvSpPr>
          <p:nvPr>
            <p:ph idx="1"/>
          </p:nvPr>
        </p:nvSpPr>
        <p:spPr>
          <a:xfrm>
            <a:off x="457200" y="1676400"/>
            <a:ext cx="8229600" cy="4876800"/>
          </a:xfrm>
        </p:spPr>
        <p:txBody>
          <a:bodyPr>
            <a:noAutofit/>
          </a:bodyPr>
          <a:lstStyle/>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Design and Defect Warranty: </a:t>
            </a:r>
          </a:p>
          <a:p>
            <a:pPr marL="594360" marR="13920" indent="-457200">
              <a:buClr>
                <a:srgbClr val="FFC000"/>
              </a:buClr>
              <a:buSzPct val="100000"/>
              <a:buFont typeface="+mj-lt"/>
              <a:buAutoNum type="arabicPeriod" startAt="2"/>
            </a:pPr>
            <a:endParaRPr lang="en-US" sz="1000" dirty="0">
              <a:solidFill>
                <a:srgbClr val="FFC000"/>
              </a:solidFill>
              <a:latin typeface="CG Times Bold" pitchFamily="18" charset="0"/>
            </a:endParaRPr>
          </a:p>
          <a:p>
            <a:pPr marL="137160" marR="13920" indent="0">
              <a:buClr>
                <a:srgbClr val="FFC000"/>
              </a:buClr>
              <a:buSzPct val="100000"/>
              <a:buNone/>
            </a:pPr>
            <a:r>
              <a:rPr lang="en-US" sz="2200" dirty="0">
                <a:solidFill>
                  <a:srgbClr val="FFC000"/>
                </a:solidFill>
                <a:latin typeface="CG Times Bold" pitchFamily="18" charset="0"/>
              </a:rPr>
              <a:t>The Design and Defect Warranty covers repair of emissions related parts, which become defective during the warranty period. This warranty is applicable when the following conditions apply.</a:t>
            </a:r>
          </a:p>
          <a:p>
            <a:pPr marL="137160" marR="13920" indent="0">
              <a:buClr>
                <a:srgbClr val="FFC000"/>
              </a:buClr>
              <a:buSzPct val="100000"/>
              <a:buNone/>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An emissions control or emissions related part, or specified major emissions control component, fails because of a defect in materials or workmanship, as long as the vehicle has not exceeded the warranty time or mileage limitations for the failed part.</a:t>
            </a:r>
          </a:p>
          <a:p>
            <a:pPr marL="594360" marR="13920" indent="-457200">
              <a:buClr>
                <a:srgbClr val="FFC000"/>
              </a:buClr>
              <a:buSzPct val="100000"/>
              <a:buFont typeface="+mj-lt"/>
              <a:buAutoNum type="alphaLcParenR"/>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Coverage may vary depending on the type of vehicle being tested. To determine the length of warranty coverage that applies to specific vehicles, look for the emissions warranty information in the owner’s manual or warranty booklet.</a:t>
            </a:r>
          </a:p>
        </p:txBody>
      </p:sp>
    </p:spTree>
    <p:extLst>
      <p:ext uri="{BB962C8B-B14F-4D97-AF65-F5344CB8AC3E}">
        <p14:creationId xmlns:p14="http://schemas.microsoft.com/office/powerpoint/2010/main" val="28163737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4460"/>
            <a:ext cx="8686800" cy="932340"/>
          </a:xfrm>
        </p:spPr>
        <p:txBody>
          <a:bodyPr>
            <a:noAutofit/>
          </a:bodyPr>
          <a:lstStyle/>
          <a:p>
            <a:r>
              <a:rPr lang="en-US" sz="3600" dirty="0">
                <a:solidFill>
                  <a:srgbClr val="FFC000"/>
                </a:solidFill>
              </a:rPr>
              <a:t>Major Emissions Control Components</a:t>
            </a:r>
          </a:p>
        </p:txBody>
      </p:sp>
      <p:sp>
        <p:nvSpPr>
          <p:cNvPr id="3" name="Content Placeholder 2"/>
          <p:cNvSpPr>
            <a:spLocks noGrp="1"/>
          </p:cNvSpPr>
          <p:nvPr>
            <p:ph idx="1"/>
          </p:nvPr>
        </p:nvSpPr>
        <p:spPr>
          <a:xfrm>
            <a:off x="457200" y="1524000"/>
            <a:ext cx="8229600" cy="5029200"/>
          </a:xfrm>
        </p:spPr>
        <p:txBody>
          <a:bodyPr>
            <a:noAutofit/>
          </a:bodyPr>
          <a:lstStyle/>
          <a:p>
            <a:pPr marL="594360" marR="13920" indent="-457200">
              <a:buClr>
                <a:srgbClr val="FFC000"/>
              </a:buClr>
              <a:buSzPct val="100000"/>
              <a:buFont typeface="+mj-lt"/>
              <a:buAutoNum type="arabicPeriod" startAt="3"/>
            </a:pPr>
            <a:r>
              <a:rPr lang="en-US" sz="2400" dirty="0">
                <a:solidFill>
                  <a:srgbClr val="FFC000"/>
                </a:solidFill>
                <a:latin typeface="CG Times Bold" pitchFamily="18" charset="0"/>
              </a:rPr>
              <a:t>Major Emissions Control Components:</a:t>
            </a:r>
          </a:p>
          <a:p>
            <a:pPr marL="137160" marR="13920" indent="0">
              <a:buClr>
                <a:srgbClr val="FFC000"/>
              </a:buClr>
              <a:buSzPct val="100000"/>
              <a:buNone/>
            </a:pPr>
            <a:r>
              <a:rPr lang="en-US" sz="2400" dirty="0">
                <a:solidFill>
                  <a:srgbClr val="FFC000"/>
                </a:solidFill>
                <a:latin typeface="CG Times Bold" pitchFamily="18" charset="0"/>
              </a:rPr>
              <a:t>There are two specified major emission control components, covered for the first </a:t>
            </a:r>
            <a:r>
              <a:rPr lang="en-US" sz="2400" u="sng" dirty="0">
                <a:solidFill>
                  <a:srgbClr val="92D050"/>
                </a:solidFill>
                <a:latin typeface="CG Times Bold" pitchFamily="18" charset="0"/>
              </a:rPr>
              <a:t>8 years or 80,000</a:t>
            </a:r>
            <a:r>
              <a:rPr lang="en-US" sz="2400" dirty="0">
                <a:solidFill>
                  <a:srgbClr val="92D050"/>
                </a:solidFill>
                <a:latin typeface="CG Times Bold" pitchFamily="18" charset="0"/>
              </a:rPr>
              <a:t> </a:t>
            </a:r>
            <a:r>
              <a:rPr lang="en-US" sz="2400" dirty="0">
                <a:solidFill>
                  <a:srgbClr val="FFC000"/>
                </a:solidFill>
                <a:latin typeface="CG Times Bold" pitchFamily="18" charset="0"/>
              </a:rPr>
              <a:t>miles of vehicle use on 1995 and newer vehicles.</a:t>
            </a:r>
          </a:p>
          <a:p>
            <a:pPr marL="594360" marR="13920" indent="-457200">
              <a:buClr>
                <a:srgbClr val="FFC000"/>
              </a:buClr>
              <a:buSzPct val="100000"/>
              <a:buFont typeface="+mj-lt"/>
              <a:buAutoNum type="alphaLcParenR" startAt="3"/>
            </a:pPr>
            <a:endParaRPr lang="en-US" sz="24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400" dirty="0">
                <a:solidFill>
                  <a:srgbClr val="FFC000"/>
                </a:solidFill>
                <a:latin typeface="CG Times Bold" pitchFamily="18" charset="0"/>
              </a:rPr>
              <a:t>Catalytic Converters</a:t>
            </a:r>
          </a:p>
          <a:p>
            <a:pPr marL="594360" marR="13920" indent="-457200">
              <a:buClr>
                <a:srgbClr val="FFC000"/>
              </a:buClr>
              <a:buSzPct val="100000"/>
              <a:buFont typeface="+mj-lt"/>
              <a:buAutoNum type="alphaLcParenR"/>
            </a:pPr>
            <a:endParaRPr lang="en-US" sz="24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400" dirty="0">
                <a:solidFill>
                  <a:srgbClr val="FFC000"/>
                </a:solidFill>
                <a:latin typeface="CG Times Bold" pitchFamily="18" charset="0"/>
              </a:rPr>
              <a:t>The electronic emission control unit or computer (ECU)</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895600"/>
            <a:ext cx="2590800" cy="1295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4912681"/>
            <a:ext cx="2590800" cy="1752600"/>
          </a:xfrm>
          <a:prstGeom prst="rect">
            <a:avLst/>
          </a:prstGeom>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1066800"/>
            <a:ext cx="9144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2617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Waivers</a:t>
            </a:r>
          </a:p>
        </p:txBody>
      </p:sp>
      <p:sp>
        <p:nvSpPr>
          <p:cNvPr id="3" name="Content Placeholder 2"/>
          <p:cNvSpPr>
            <a:spLocks noGrp="1"/>
          </p:cNvSpPr>
          <p:nvPr>
            <p:ph idx="1"/>
          </p:nvPr>
        </p:nvSpPr>
        <p:spPr>
          <a:xfrm>
            <a:off x="457200" y="1295400"/>
            <a:ext cx="8229600" cy="51816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Waivers are available for vehicles unable to pass an emissions inspection test and are granted by authorized NCDMV personnel. A vehicle receiving a waiver is exempted from meeting the full requirements of the emissions test portion of the inspection. There are five types of waivers issued by NCDMV.</a:t>
            </a:r>
          </a:p>
          <a:p>
            <a:pPr marL="137160" marR="13920" indent="0">
              <a:buClr>
                <a:srgbClr val="862110"/>
              </a:buClr>
              <a:buSzPct val="100000"/>
              <a:buNone/>
            </a:pPr>
            <a:endParaRPr lang="en-US" sz="2200" dirty="0">
              <a:solidFill>
                <a:srgbClr val="FFC000"/>
              </a:solidFill>
              <a:latin typeface="CG Times Bold" pitchFamily="18" charset="0"/>
            </a:endParaRPr>
          </a:p>
          <a:p>
            <a:pPr marL="137160" marR="13920" indent="0">
              <a:buClr>
                <a:srgbClr val="862110"/>
              </a:buClr>
              <a:buSzPct val="100000"/>
              <a:buNone/>
            </a:pPr>
            <a:r>
              <a:rPr lang="en-US" sz="2200" dirty="0">
                <a:solidFill>
                  <a:srgbClr val="FFC000"/>
                </a:solidFill>
                <a:latin typeface="CG Times Bold" pitchFamily="18" charset="0"/>
              </a:rPr>
              <a:t>a) Repair Waivers</a:t>
            </a:r>
          </a:p>
          <a:p>
            <a:pPr marL="137160" marR="13920" indent="0">
              <a:buClr>
                <a:srgbClr val="862110"/>
              </a:buClr>
              <a:buSzPct val="100000"/>
              <a:buNone/>
            </a:pPr>
            <a:r>
              <a:rPr lang="en-US" sz="2200" dirty="0">
                <a:solidFill>
                  <a:srgbClr val="FFC000"/>
                </a:solidFill>
                <a:latin typeface="CG Times Bold" pitchFamily="18" charset="0"/>
              </a:rPr>
              <a:t>b) Non – Communication Waiver</a:t>
            </a:r>
          </a:p>
          <a:p>
            <a:pPr marL="137160" marR="13920" indent="0">
              <a:buClr>
                <a:srgbClr val="862110"/>
              </a:buClr>
              <a:buSzPct val="100000"/>
              <a:buNone/>
            </a:pPr>
            <a:r>
              <a:rPr lang="en-US" sz="2200" dirty="0">
                <a:solidFill>
                  <a:srgbClr val="FFC000"/>
                </a:solidFill>
                <a:latin typeface="CG Times Bold" pitchFamily="18" charset="0"/>
              </a:rPr>
              <a:t>c) Not – Ready Re-inspection Waiver</a:t>
            </a:r>
          </a:p>
          <a:p>
            <a:pPr marL="137160" marR="13920" indent="0">
              <a:buClr>
                <a:srgbClr val="862110"/>
              </a:buClr>
              <a:buSzPct val="100000"/>
              <a:buNone/>
            </a:pPr>
            <a:r>
              <a:rPr lang="en-US" sz="2200" dirty="0">
                <a:solidFill>
                  <a:srgbClr val="FFC000"/>
                </a:solidFill>
                <a:latin typeface="CG Times Bold" pitchFamily="18" charset="0"/>
              </a:rPr>
              <a:t>d) Not – Ready Initial Waiver</a:t>
            </a:r>
          </a:p>
          <a:p>
            <a:pPr marL="137160" marR="13920" indent="0">
              <a:buClr>
                <a:srgbClr val="862110"/>
              </a:buClr>
              <a:buSzPct val="100000"/>
              <a:buNone/>
            </a:pPr>
            <a:r>
              <a:rPr lang="en-US" sz="2200" dirty="0">
                <a:solidFill>
                  <a:srgbClr val="FFC000"/>
                </a:solidFill>
                <a:latin typeface="CG Times Bold" pitchFamily="18" charset="0"/>
              </a:rPr>
              <a:t>e) Damaged Data – Link Connector Waiver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6050" y="3381375"/>
            <a:ext cx="1962150" cy="2333625"/>
          </a:xfrm>
          <a:prstGeom prst="rect">
            <a:avLst/>
          </a:prstGeom>
        </p:spPr>
      </p:pic>
    </p:spTree>
    <p:extLst>
      <p:ext uri="{BB962C8B-B14F-4D97-AF65-F5344CB8AC3E}">
        <p14:creationId xmlns:p14="http://schemas.microsoft.com/office/powerpoint/2010/main" val="38985000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533400"/>
          </a:xfrm>
        </p:spPr>
        <p:txBody>
          <a:bodyPr>
            <a:noAutofit/>
          </a:bodyPr>
          <a:lstStyle/>
          <a:p>
            <a:r>
              <a:rPr lang="en-US" sz="4400" dirty="0">
                <a:solidFill>
                  <a:srgbClr val="FFC000"/>
                </a:solidFill>
              </a:rPr>
              <a:t>Repair Waivers</a:t>
            </a:r>
          </a:p>
        </p:txBody>
      </p:sp>
      <p:sp>
        <p:nvSpPr>
          <p:cNvPr id="3" name="Content Placeholder 2"/>
          <p:cNvSpPr>
            <a:spLocks noGrp="1"/>
          </p:cNvSpPr>
          <p:nvPr>
            <p:ph idx="1"/>
          </p:nvPr>
        </p:nvSpPr>
        <p:spPr>
          <a:xfrm>
            <a:off x="457200" y="914400"/>
            <a:ext cx="8229600" cy="5486400"/>
          </a:xfrm>
        </p:spPr>
        <p:txBody>
          <a:bodyPr>
            <a:noAutofit/>
          </a:bodyPr>
          <a:lstStyle/>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Repair Waivers may be issued when a vehicle passes the visual component and safety inspection, but fails the OBD II emissions inspection because of an OBD II emissions related failure. In order for a repair waiver to be granted, the following procedure must be followed.</a:t>
            </a:r>
          </a:p>
          <a:p>
            <a:pPr marL="594360" marR="13920" indent="-457200">
              <a:buClr>
                <a:srgbClr val="FFC000"/>
              </a:buClr>
              <a:buSzPct val="100000"/>
              <a:buFont typeface="+mj-lt"/>
              <a:buAutoNum type="arabicPeriod"/>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Before repairs are conducted, the vehicle must be inspected on the emission analyzer and fail the inspection due to an OBD II related failure.</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Documented qualifying repairs costing at least the waiver amount must be made to the vehicle in order to correct the </a:t>
            </a:r>
            <a:r>
              <a:rPr lang="en-US" sz="2200" u="sng" dirty="0">
                <a:solidFill>
                  <a:srgbClr val="FFC000"/>
                </a:solidFill>
                <a:latin typeface="CG Times Bold" pitchFamily="18" charset="0"/>
              </a:rPr>
              <a:t>cause</a:t>
            </a:r>
            <a:r>
              <a:rPr lang="en-US" sz="2200" dirty="0">
                <a:solidFill>
                  <a:srgbClr val="FFC000"/>
                </a:solidFill>
                <a:latin typeface="CG Times Bold" pitchFamily="18" charset="0"/>
              </a:rPr>
              <a:t> of the OBD II related failure. The waiver amount is mandated at $200.00.</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u="sng" dirty="0">
                <a:solidFill>
                  <a:srgbClr val="FFC000"/>
                </a:solidFill>
                <a:latin typeface="CG Times Bold" pitchFamily="18" charset="0"/>
              </a:rPr>
              <a:t>Within 60 days</a:t>
            </a:r>
            <a:r>
              <a:rPr lang="en-US" sz="2200" dirty="0">
                <a:solidFill>
                  <a:srgbClr val="FFC000"/>
                </a:solidFill>
                <a:latin typeface="CG Times Bold" pitchFamily="18" charset="0"/>
              </a:rPr>
              <a:t> of the initial inspection, the vehicle must be tested on the emissions analyzer and again fail the inspection for an OBD II emission related failure.</a:t>
            </a:r>
          </a:p>
        </p:txBody>
      </p:sp>
    </p:spTree>
    <p:extLst>
      <p:ext uri="{BB962C8B-B14F-4D97-AF65-F5344CB8AC3E}">
        <p14:creationId xmlns:p14="http://schemas.microsoft.com/office/powerpoint/2010/main" val="13197350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14400"/>
          </a:xfrm>
        </p:spPr>
        <p:txBody>
          <a:bodyPr>
            <a:noAutofit/>
          </a:bodyPr>
          <a:lstStyle/>
          <a:p>
            <a:r>
              <a:rPr lang="en-US" sz="4400" dirty="0">
                <a:solidFill>
                  <a:srgbClr val="FFC000"/>
                </a:solidFill>
              </a:rPr>
              <a:t>Repair Waivers</a:t>
            </a:r>
          </a:p>
        </p:txBody>
      </p:sp>
      <p:sp>
        <p:nvSpPr>
          <p:cNvPr id="3" name="Content Placeholder 2"/>
          <p:cNvSpPr>
            <a:spLocks noGrp="1"/>
          </p:cNvSpPr>
          <p:nvPr>
            <p:ph idx="1"/>
          </p:nvPr>
        </p:nvSpPr>
        <p:spPr>
          <a:xfrm>
            <a:off x="457200" y="1295400"/>
            <a:ext cx="8229600" cy="51816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The following repairs and their cost </a:t>
            </a:r>
            <a:r>
              <a:rPr lang="en-US" sz="2200" u="sng" dirty="0">
                <a:solidFill>
                  <a:srgbClr val="92D050"/>
                </a:solidFill>
                <a:latin typeface="CG Times Bold" pitchFamily="18" charset="0"/>
              </a:rPr>
              <a:t>cannot be included </a:t>
            </a:r>
            <a:r>
              <a:rPr lang="en-US" sz="2200" dirty="0">
                <a:solidFill>
                  <a:srgbClr val="FFC000"/>
                </a:solidFill>
                <a:latin typeface="CG Times Bold" pitchFamily="18" charset="0"/>
              </a:rPr>
              <a:t>or considered when determining whether the cost of repairs made to a vehicle equals or exceeds the mandated waiver amount of </a:t>
            </a:r>
            <a:r>
              <a:rPr lang="en-US" sz="2200" b="1" u="sng" dirty="0">
                <a:solidFill>
                  <a:srgbClr val="92D050"/>
                </a:solidFill>
                <a:latin typeface="CG Times Bold" pitchFamily="18" charset="0"/>
              </a:rPr>
              <a:t>$200.00</a:t>
            </a:r>
            <a:r>
              <a:rPr lang="en-US" sz="2200" dirty="0">
                <a:solidFill>
                  <a:srgbClr val="FFC000"/>
                </a:solidFill>
                <a:latin typeface="CG Times Bold" pitchFamily="18" charset="0"/>
              </a:rPr>
              <a:t>. </a:t>
            </a:r>
          </a:p>
          <a:p>
            <a:pPr marL="137160" marR="13920" indent="0">
              <a:buClr>
                <a:srgbClr val="FFC000"/>
              </a:buClr>
              <a:buSzPct val="100000"/>
              <a:buNone/>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Repairs covered by a warranty that applies to the vehicle.</a:t>
            </a:r>
          </a:p>
          <a:p>
            <a:pPr marL="594360" marR="13920" indent="-457200">
              <a:buClr>
                <a:srgbClr val="FFC000"/>
              </a:buClr>
              <a:buSzPct val="100000"/>
              <a:buFont typeface="+mj-lt"/>
              <a:buAutoNum type="arabicPeriod"/>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Repairs needed as a result of tampering with an emission control device of the vehicle.</a:t>
            </a:r>
          </a:p>
          <a:p>
            <a:pPr marL="594360" marR="13920" indent="-457200">
              <a:buClr>
                <a:srgbClr val="FFC000"/>
              </a:buClr>
              <a:buSzPct val="100000"/>
              <a:buFont typeface="+mj-lt"/>
              <a:buAutoNum type="arabicPeriod"/>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Cost associated with labor made by an individual who is not engaged in the business of repairing vehicles.</a:t>
            </a:r>
          </a:p>
        </p:txBody>
      </p:sp>
    </p:spTree>
    <p:extLst>
      <p:ext uri="{BB962C8B-B14F-4D97-AF65-F5344CB8AC3E}">
        <p14:creationId xmlns:p14="http://schemas.microsoft.com/office/powerpoint/2010/main" val="2888823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Non-Communication Waivers</a:t>
            </a:r>
          </a:p>
        </p:txBody>
      </p:sp>
      <p:sp>
        <p:nvSpPr>
          <p:cNvPr id="3" name="Content Placeholder 2"/>
          <p:cNvSpPr>
            <a:spLocks noGrp="1"/>
          </p:cNvSpPr>
          <p:nvPr>
            <p:ph idx="1"/>
          </p:nvPr>
        </p:nvSpPr>
        <p:spPr>
          <a:xfrm>
            <a:off x="457200" y="1295400"/>
            <a:ext cx="8229600" cy="5181600"/>
          </a:xfrm>
        </p:spPr>
        <p:txBody>
          <a:bodyPr>
            <a:noAutofit/>
          </a:bodyPr>
          <a:lstStyle/>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A Non-Communication waiver can be issued when a vehicle passes the visual component and safety inspection but fails the OBD II emissions inspection because it failed to communicate with the approved state analyzer. For a waiver to be granted, the following procedure </a:t>
            </a:r>
            <a:r>
              <a:rPr lang="en-US" sz="2200" u="sng" dirty="0">
                <a:solidFill>
                  <a:srgbClr val="FFC000"/>
                </a:solidFill>
                <a:latin typeface="CG Times Bold" pitchFamily="18" charset="0"/>
              </a:rPr>
              <a:t>must be</a:t>
            </a:r>
            <a:r>
              <a:rPr lang="en-US" sz="2200" dirty="0">
                <a:solidFill>
                  <a:srgbClr val="FFC000"/>
                </a:solidFill>
                <a:latin typeface="CG Times Bold" pitchFamily="18" charset="0"/>
              </a:rPr>
              <a:t> followed.</a:t>
            </a:r>
          </a:p>
          <a:p>
            <a:pPr marL="594360" marR="13920" indent="-457200">
              <a:buClr>
                <a:srgbClr val="FFC000"/>
              </a:buClr>
              <a:buSzPct val="100000"/>
              <a:buFont typeface="+mj-lt"/>
              <a:buAutoNum type="arabicPeriod" startAt="2"/>
            </a:pPr>
            <a:endParaRPr lang="en-US" sz="1000" dirty="0">
              <a:solidFill>
                <a:srgbClr val="FFC000"/>
              </a:solidFill>
              <a:latin typeface="CG Times Bold" pitchFamily="18" charset="0"/>
            </a:endParaRPr>
          </a:p>
          <a:p>
            <a:pPr marL="800100" marR="13920" lvl="1" indent="-342900">
              <a:buClr>
                <a:srgbClr val="FFC000"/>
              </a:buClr>
              <a:buSzPct val="100000"/>
              <a:buFont typeface="+mj-lt"/>
              <a:buAutoNum type="alphaLcParenR"/>
            </a:pPr>
            <a:r>
              <a:rPr lang="en-US" sz="2200" dirty="0">
                <a:solidFill>
                  <a:srgbClr val="FFC000"/>
                </a:solidFill>
                <a:latin typeface="CG Times Bold" pitchFamily="18" charset="0"/>
              </a:rPr>
              <a:t>The customer should be provided with the failure receipt and the secondary page showing the diagnostic trouble codes indicated (if any).</a:t>
            </a:r>
          </a:p>
          <a:p>
            <a:pPr marL="800100" marR="13920" lvl="1" indent="-342900">
              <a:buClr>
                <a:srgbClr val="FFC000"/>
              </a:buClr>
              <a:buSzPct val="100000"/>
              <a:buFont typeface="+mj-lt"/>
              <a:buAutoNum type="alphaLcParenR"/>
            </a:pPr>
            <a:endParaRPr lang="en-US" sz="1000" dirty="0">
              <a:solidFill>
                <a:srgbClr val="FFC000"/>
              </a:solidFill>
              <a:latin typeface="CG Times Bold" pitchFamily="18" charset="0"/>
            </a:endParaRPr>
          </a:p>
          <a:p>
            <a:pPr marL="800100" marR="13920" lvl="1" indent="-342900">
              <a:buClr>
                <a:srgbClr val="FFC000"/>
              </a:buClr>
              <a:buSzPct val="100000"/>
              <a:buFont typeface="+mj-lt"/>
              <a:buAutoNum type="alphaLcParenR"/>
            </a:pPr>
            <a:r>
              <a:rPr lang="en-US" sz="2200" dirty="0">
                <a:solidFill>
                  <a:srgbClr val="FFC000"/>
                </a:solidFill>
                <a:latin typeface="CG Times Bold" pitchFamily="18" charset="0"/>
              </a:rPr>
              <a:t>The customer should be advised to go to the local DMV License &amp; Theft Bureau office for assistance.</a:t>
            </a:r>
          </a:p>
          <a:p>
            <a:pPr marL="800100" marR="13920" lvl="1" indent="-342900">
              <a:buClr>
                <a:srgbClr val="FFC000"/>
              </a:buClr>
              <a:buSzPct val="100000"/>
              <a:buFont typeface="+mj-lt"/>
              <a:buAutoNum type="alphaLcParenR"/>
            </a:pPr>
            <a:endParaRPr lang="en-US" sz="1000" dirty="0">
              <a:solidFill>
                <a:srgbClr val="FFC000"/>
              </a:solidFill>
              <a:latin typeface="CG Times Bold" pitchFamily="18" charset="0"/>
            </a:endParaRPr>
          </a:p>
          <a:p>
            <a:pPr marL="800100" marR="13920" lvl="1" indent="-342900">
              <a:buClr>
                <a:srgbClr val="FFC000"/>
              </a:buClr>
              <a:buSzPct val="100000"/>
              <a:buFont typeface="+mj-lt"/>
              <a:buAutoNum type="alphaLcParenR"/>
            </a:pPr>
            <a:r>
              <a:rPr lang="en-US" sz="2200" dirty="0">
                <a:solidFill>
                  <a:srgbClr val="FFC000"/>
                </a:solidFill>
                <a:latin typeface="CG Times Bold" pitchFamily="18" charset="0"/>
              </a:rPr>
              <a:t>DMV personnel will test the vehicle using an independent scan tool.</a:t>
            </a:r>
          </a:p>
        </p:txBody>
      </p:sp>
    </p:spTree>
    <p:extLst>
      <p:ext uri="{BB962C8B-B14F-4D97-AF65-F5344CB8AC3E}">
        <p14:creationId xmlns:p14="http://schemas.microsoft.com/office/powerpoint/2010/main" val="3804591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4400" dirty="0">
                <a:solidFill>
                  <a:srgbClr val="FFC000"/>
                </a:solidFill>
              </a:rPr>
              <a:t>Station Qualifications</a:t>
            </a:r>
            <a:br>
              <a:rPr lang="en-US" sz="4400" dirty="0">
                <a:solidFill>
                  <a:srgbClr val="FFC000"/>
                </a:solidFill>
              </a:rPr>
            </a:br>
            <a:r>
              <a:rPr lang="en-US" sz="3200" dirty="0">
                <a:solidFill>
                  <a:srgbClr val="FFC000"/>
                </a:solidFill>
              </a:rPr>
              <a:t>(Continued)</a:t>
            </a:r>
          </a:p>
        </p:txBody>
      </p:sp>
      <p:sp>
        <p:nvSpPr>
          <p:cNvPr id="3" name="Content Placeholder 2"/>
          <p:cNvSpPr>
            <a:spLocks noGrp="1"/>
          </p:cNvSpPr>
          <p:nvPr>
            <p:ph idx="1"/>
          </p:nvPr>
        </p:nvSpPr>
        <p:spPr>
          <a:xfrm>
            <a:off x="228600" y="914400"/>
            <a:ext cx="8686800" cy="5791200"/>
          </a:xfrm>
        </p:spPr>
        <p:txBody>
          <a:bodyPr>
            <a:noAutofit/>
          </a:bodyPr>
          <a:lstStyle/>
          <a:p>
            <a:pPr marL="594360" marR="13920" indent="-457200">
              <a:buClr>
                <a:srgbClr val="862110"/>
              </a:buClr>
              <a:buSzPct val="100000"/>
              <a:buFont typeface="+mj-lt"/>
              <a:buAutoNum type="alphaLcParenR" startAt="5"/>
            </a:pPr>
            <a:endParaRPr lang="en-US" sz="1050" b="1" dirty="0">
              <a:solidFill>
                <a:srgbClr val="862110"/>
              </a:solidFill>
              <a:latin typeface="CG Times Bold" pitchFamily="18" charset="0"/>
            </a:endParaRPr>
          </a:p>
          <a:p>
            <a:pPr marL="594360" marR="13920" indent="-457200">
              <a:buClr>
                <a:srgbClr val="FFC000"/>
              </a:buClr>
              <a:buSzPct val="100000"/>
              <a:buFont typeface="+mj-lt"/>
              <a:buAutoNum type="alphaLcParenR" startAt="5"/>
            </a:pPr>
            <a:r>
              <a:rPr lang="en-US" sz="2200" dirty="0">
                <a:solidFill>
                  <a:srgbClr val="FFC000"/>
                </a:solidFill>
                <a:latin typeface="CG Times Bold" pitchFamily="18" charset="0"/>
              </a:rPr>
              <a:t>One tire tread depth gauge (calibrated in 32nds of inch).</a:t>
            </a:r>
          </a:p>
          <a:p>
            <a:pPr marL="594360" marR="13920" indent="-457200">
              <a:buClr>
                <a:srgbClr val="FFC000"/>
              </a:buClr>
              <a:buSzPct val="100000"/>
              <a:buFont typeface="+mj-lt"/>
              <a:buAutoNum type="alphaLcParenR" startAt="5"/>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startAt="5"/>
            </a:pPr>
            <a:r>
              <a:rPr lang="en-US" sz="2200" dirty="0">
                <a:solidFill>
                  <a:srgbClr val="FFC000"/>
                </a:solidFill>
                <a:latin typeface="CG Times Bold" pitchFamily="18" charset="0"/>
              </a:rPr>
              <a:t>One Emissions Control Systems Application Manual or current computerized electronic software.</a:t>
            </a:r>
          </a:p>
          <a:p>
            <a:pPr marL="594360" marR="13920" indent="-457200">
              <a:buClr>
                <a:srgbClr val="FFC000"/>
              </a:buClr>
              <a:buSzPct val="100000"/>
              <a:buFont typeface="+mj-lt"/>
              <a:buAutoNum type="alphaLcParenR" startAt="5"/>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startAt="5"/>
            </a:pPr>
            <a:r>
              <a:rPr lang="en-US" sz="2200" dirty="0">
                <a:solidFill>
                  <a:srgbClr val="FFC000"/>
                </a:solidFill>
                <a:latin typeface="CG Times Bold" pitchFamily="18" charset="0"/>
              </a:rPr>
              <a:t>One approved Emissions Analyzer with current software.</a:t>
            </a:r>
          </a:p>
          <a:p>
            <a:pPr marL="594360" marR="13920" indent="-457200">
              <a:buClr>
                <a:srgbClr val="FFC000"/>
              </a:buClr>
              <a:buSzPct val="100000"/>
              <a:buFont typeface="+mj-lt"/>
              <a:buAutoNum type="alphaLcParenR" startAt="5"/>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startAt="5"/>
            </a:pPr>
            <a:r>
              <a:rPr lang="en-US" sz="2200" dirty="0">
                <a:solidFill>
                  <a:srgbClr val="FFC000"/>
                </a:solidFill>
                <a:latin typeface="CG Times Bold" pitchFamily="18" charset="0"/>
              </a:rPr>
              <a:t>One active dedicated telephone line with jack. </a:t>
            </a:r>
          </a:p>
          <a:p>
            <a:pPr marL="594360" marR="13920" indent="-457200">
              <a:buClr>
                <a:srgbClr val="FFC000"/>
              </a:buClr>
              <a:buSzPct val="100000"/>
              <a:buFont typeface="+mj-lt"/>
              <a:buAutoNum type="alphaLcParenR" startAt="5"/>
            </a:pPr>
            <a:endParaRPr lang="en-US" sz="800" dirty="0">
              <a:solidFill>
                <a:srgbClr val="FFC000"/>
              </a:solidFill>
              <a:latin typeface="CG Times Bold" pitchFamily="18" charset="0"/>
            </a:endParaRPr>
          </a:p>
          <a:p>
            <a:pPr marL="593725" indent="-457200">
              <a:buFont typeface="Wingdings" panose="05000000000000000000" pitchFamily="2" charset="2"/>
              <a:buNone/>
              <a:defRPr/>
            </a:pPr>
            <a:r>
              <a:rPr lang="en-US" altLang="en-US" sz="2400" b="1" dirty="0">
                <a:solidFill>
                  <a:srgbClr val="00B050"/>
                </a:solidFill>
                <a:effectLst>
                  <a:outerShdw blurRad="38100" dist="38100" dir="2700000" algn="tl">
                    <a:srgbClr val="000000">
                      <a:alpha val="43137"/>
                    </a:srgbClr>
                  </a:outerShdw>
                </a:effectLst>
                <a:latin typeface="CG Times Bold"/>
              </a:rPr>
              <a:t>Note : Each licensed inspection station should display the </a:t>
            </a:r>
          </a:p>
          <a:p>
            <a:pPr marL="593725" indent="-457200">
              <a:buFont typeface="Wingdings" panose="05000000000000000000" pitchFamily="2" charset="2"/>
              <a:buNone/>
              <a:defRPr/>
            </a:pPr>
            <a:r>
              <a:rPr lang="en-US" altLang="en-US" sz="2400" b="1" dirty="0">
                <a:solidFill>
                  <a:srgbClr val="00B050"/>
                </a:solidFill>
                <a:effectLst>
                  <a:outerShdw blurRad="38100" dist="38100" dir="2700000" algn="tl">
                    <a:srgbClr val="000000">
                      <a:alpha val="43137"/>
                    </a:srgbClr>
                  </a:outerShdw>
                </a:effectLst>
                <a:latin typeface="CG Times Bold"/>
              </a:rPr>
              <a:t>Official Safety and OBD Procedure Posters, station license and</a:t>
            </a:r>
          </a:p>
          <a:p>
            <a:pPr marL="593725" indent="-457200">
              <a:buFont typeface="Wingdings" panose="05000000000000000000" pitchFamily="2" charset="2"/>
              <a:buNone/>
              <a:defRPr/>
            </a:pPr>
            <a:r>
              <a:rPr lang="en-US" altLang="en-US" sz="2400" b="1" dirty="0">
                <a:solidFill>
                  <a:srgbClr val="00B050"/>
                </a:solidFill>
                <a:effectLst>
                  <a:outerShdw blurRad="38100" dist="38100" dir="2700000" algn="tl">
                    <a:srgbClr val="000000">
                      <a:alpha val="43137"/>
                    </a:srgbClr>
                  </a:outerShdw>
                </a:effectLst>
                <a:latin typeface="CG Times Bold"/>
              </a:rPr>
              <a:t>fee chart in the waiting room or at the cash register.</a:t>
            </a:r>
          </a:p>
          <a:p>
            <a:pPr marL="594360" marR="13920" indent="-457200">
              <a:buClr>
                <a:srgbClr val="862110"/>
              </a:buClr>
              <a:buSzPct val="100000"/>
              <a:buFont typeface="+mj-lt"/>
              <a:buAutoNum type="alphaLcParenR" startAt="5"/>
            </a:pPr>
            <a:endParaRPr lang="en-US" sz="2400" b="1" dirty="0">
              <a:solidFill>
                <a:srgbClr val="862110"/>
              </a:solidFill>
              <a:latin typeface="CG Times Bold" pitchFamily="18" charset="0"/>
            </a:endParaRPr>
          </a:p>
          <a:p>
            <a:pPr marL="137160" marR="13920" indent="0">
              <a:buNone/>
            </a:pPr>
            <a:endParaRPr lang="en-US" sz="2400" b="1" dirty="0">
              <a:solidFill>
                <a:srgbClr val="862110"/>
              </a:solidFill>
              <a:latin typeface="CG Times Bold"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991" y="5348828"/>
            <a:ext cx="2057400" cy="11940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5996" y="5257800"/>
            <a:ext cx="1828800" cy="1321308"/>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1393" y="4648200"/>
            <a:ext cx="1390338" cy="1930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93169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Non-Communication Waivers </a:t>
            </a:r>
            <a:r>
              <a:rPr lang="en-US" sz="3200" dirty="0">
                <a:solidFill>
                  <a:srgbClr val="FFC000"/>
                </a:solidFill>
              </a:rPr>
              <a:t>(Continued)</a:t>
            </a:r>
          </a:p>
        </p:txBody>
      </p:sp>
      <p:sp>
        <p:nvSpPr>
          <p:cNvPr id="3" name="Content Placeholder 2"/>
          <p:cNvSpPr>
            <a:spLocks noGrp="1"/>
          </p:cNvSpPr>
          <p:nvPr>
            <p:ph idx="1"/>
          </p:nvPr>
        </p:nvSpPr>
        <p:spPr>
          <a:xfrm>
            <a:off x="457200" y="1828800"/>
            <a:ext cx="8229600" cy="4800600"/>
          </a:xfrm>
        </p:spPr>
        <p:txBody>
          <a:bodyPr>
            <a:noAutofit/>
          </a:bodyPr>
          <a:lstStyle/>
          <a:p>
            <a:pPr marL="594360" marR="13920" indent="-457200">
              <a:buClr>
                <a:srgbClr val="FFC000"/>
              </a:buClr>
              <a:buSzPct val="100000"/>
              <a:buFont typeface="+mj-lt"/>
              <a:buAutoNum type="alphaLcParenR" startAt="4"/>
            </a:pPr>
            <a:r>
              <a:rPr lang="en-US" sz="2200" u="sng" dirty="0">
                <a:solidFill>
                  <a:srgbClr val="92D050"/>
                </a:solidFill>
                <a:latin typeface="CG Times Bold" pitchFamily="18" charset="0"/>
              </a:rPr>
              <a:t>If the vehicle fails to communicate with the scan tool, a non- communication wavier cannot be issued</a:t>
            </a:r>
            <a:r>
              <a:rPr lang="en-US" sz="2200" u="sng" dirty="0">
                <a:solidFill>
                  <a:srgbClr val="FFC000"/>
                </a:solidFill>
                <a:latin typeface="CG Times Bold" pitchFamily="18" charset="0"/>
              </a:rPr>
              <a:t> </a:t>
            </a:r>
            <a:r>
              <a:rPr lang="en-US" sz="2200" dirty="0">
                <a:solidFill>
                  <a:srgbClr val="FFC000"/>
                </a:solidFill>
                <a:latin typeface="CG Times Bold" pitchFamily="18" charset="0"/>
              </a:rPr>
              <a:t>and the vehicle will need to be taken in for repairs. </a:t>
            </a:r>
          </a:p>
          <a:p>
            <a:pPr marL="137160" marR="13920" indent="0">
              <a:buClr>
                <a:srgbClr val="FFC000"/>
              </a:buClr>
              <a:buSzPct val="100000"/>
              <a:buNone/>
            </a:pPr>
            <a:endParaRPr lang="en-US" sz="2200" dirty="0">
              <a:solidFill>
                <a:srgbClr val="FFC000"/>
              </a:solidFill>
              <a:latin typeface="CG Times Bold" pitchFamily="18" charset="0"/>
            </a:endParaRPr>
          </a:p>
          <a:p>
            <a:pPr marL="137160" marR="13920" indent="0">
              <a:buClr>
                <a:srgbClr val="FFC000"/>
              </a:buClr>
              <a:buSzPct val="100000"/>
              <a:buNone/>
            </a:pPr>
            <a:r>
              <a:rPr lang="en-US" sz="2200" dirty="0">
                <a:solidFill>
                  <a:srgbClr val="FFC000"/>
                </a:solidFill>
                <a:latin typeface="CG Times Bold" pitchFamily="18" charset="0"/>
              </a:rPr>
              <a:t> e)   </a:t>
            </a:r>
            <a:r>
              <a:rPr lang="en-US" sz="2200" b="1" u="sng" dirty="0">
                <a:solidFill>
                  <a:srgbClr val="92D050"/>
                </a:solidFill>
                <a:latin typeface="CG Times Bold" pitchFamily="18" charset="0"/>
              </a:rPr>
              <a:t>IF</a:t>
            </a:r>
            <a:r>
              <a:rPr lang="en-US" sz="2200" dirty="0">
                <a:solidFill>
                  <a:srgbClr val="FFC000"/>
                </a:solidFill>
                <a:latin typeface="CG Times Bold" pitchFamily="18" charset="0"/>
              </a:rPr>
              <a:t> the vehicle communicates with the scan tool, DMV  </a:t>
            </a:r>
          </a:p>
          <a:p>
            <a:pPr marL="137160" marR="13920" indent="0">
              <a:buClr>
                <a:srgbClr val="FFC000"/>
              </a:buClr>
              <a:buSzPct val="100000"/>
              <a:buNone/>
            </a:pPr>
            <a:r>
              <a:rPr lang="en-US" sz="2200" dirty="0">
                <a:solidFill>
                  <a:srgbClr val="FFC000"/>
                </a:solidFill>
                <a:latin typeface="CG Times Bold" pitchFamily="18" charset="0"/>
              </a:rPr>
              <a:t>       personnel will issue a Non-Communications waiver and the </a:t>
            </a:r>
          </a:p>
          <a:p>
            <a:pPr marL="137160" marR="13920" indent="0">
              <a:buClr>
                <a:srgbClr val="FFC000"/>
              </a:buClr>
              <a:buSzPct val="100000"/>
              <a:buNone/>
            </a:pPr>
            <a:r>
              <a:rPr lang="en-US" sz="2200" dirty="0">
                <a:solidFill>
                  <a:srgbClr val="FFC000"/>
                </a:solidFill>
                <a:latin typeface="CG Times Bold" pitchFamily="18" charset="0"/>
              </a:rPr>
              <a:t>       customer will be directed to return to the original inspection  </a:t>
            </a:r>
          </a:p>
          <a:p>
            <a:pPr marL="137160" marR="13920" indent="0">
              <a:buClr>
                <a:srgbClr val="FFC000"/>
              </a:buClr>
              <a:buSzPct val="100000"/>
              <a:buNone/>
            </a:pPr>
            <a:r>
              <a:rPr lang="en-US" sz="2200" dirty="0">
                <a:solidFill>
                  <a:srgbClr val="FFC000"/>
                </a:solidFill>
                <a:latin typeface="CG Times Bold" pitchFamily="18" charset="0"/>
              </a:rPr>
              <a:t>       location.</a:t>
            </a:r>
          </a:p>
        </p:txBody>
      </p:sp>
    </p:spTree>
    <p:extLst>
      <p:ext uri="{BB962C8B-B14F-4D97-AF65-F5344CB8AC3E}">
        <p14:creationId xmlns:p14="http://schemas.microsoft.com/office/powerpoint/2010/main" val="18708564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Non-Communication Waivers </a:t>
            </a:r>
            <a:r>
              <a:rPr lang="en-US" sz="3200" dirty="0">
                <a:solidFill>
                  <a:srgbClr val="FFC000"/>
                </a:solidFill>
              </a:rPr>
              <a:t>(Continued)</a:t>
            </a:r>
          </a:p>
        </p:txBody>
      </p:sp>
      <p:sp>
        <p:nvSpPr>
          <p:cNvPr id="3" name="Content Placeholder 2"/>
          <p:cNvSpPr>
            <a:spLocks noGrp="1"/>
          </p:cNvSpPr>
          <p:nvPr>
            <p:ph idx="1"/>
          </p:nvPr>
        </p:nvSpPr>
        <p:spPr>
          <a:xfrm>
            <a:off x="457200" y="1447800"/>
            <a:ext cx="8229600" cy="51816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A Non-communication waiver will not be issued if any of the following circumstances exist.</a:t>
            </a:r>
          </a:p>
          <a:p>
            <a:pPr marL="137160" marR="13920" indent="0">
              <a:buClr>
                <a:srgbClr val="FFC000"/>
              </a:buClr>
              <a:buSzPct val="100000"/>
              <a:buNone/>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The vehicle fails to communicate with the independent scan tool.</a:t>
            </a:r>
          </a:p>
          <a:p>
            <a:pPr marL="594360" marR="13920" indent="-457200">
              <a:buClr>
                <a:srgbClr val="FFC000"/>
              </a:buClr>
              <a:buSzPct val="100000"/>
              <a:buFont typeface="+mj-lt"/>
              <a:buAutoNum type="alphaLcParenR"/>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The vehicle would fail the inspection for any other reason</a:t>
            </a:r>
            <a:r>
              <a:rPr lang="en-US" sz="2200" b="1" dirty="0">
                <a:solidFill>
                  <a:srgbClr val="FFC000"/>
                </a:solidFill>
                <a:latin typeface="CG Times Bold" pitchFamily="18" charset="0"/>
              </a:rPr>
              <a:t>. </a:t>
            </a:r>
          </a:p>
          <a:p>
            <a:pPr marL="137160" marR="13920" indent="0">
              <a:buClr>
                <a:srgbClr val="FFC000"/>
              </a:buClr>
              <a:buSzPct val="100000"/>
              <a:buNone/>
            </a:pPr>
            <a:endParaRPr lang="en-US" sz="800" b="1" dirty="0">
              <a:solidFill>
                <a:srgbClr val="FFC000"/>
              </a:solidFill>
              <a:latin typeface="CG Times Bold" pitchFamily="18" charset="0"/>
            </a:endParaRPr>
          </a:p>
          <a:p>
            <a:pPr marL="137160" marR="13920" indent="0">
              <a:buClr>
                <a:srgbClr val="FFC000"/>
              </a:buClr>
              <a:buSzPct val="100000"/>
              <a:buNone/>
            </a:pPr>
            <a:r>
              <a:rPr lang="en-US" sz="2200" b="1" dirty="0">
                <a:solidFill>
                  <a:srgbClr val="92D050"/>
                </a:solidFill>
                <a:latin typeface="CG Times Bold" pitchFamily="18" charset="0"/>
              </a:rPr>
              <a:t>The vehicle must communicate with the analyzer or the License and Theft Bureaus independent scan tool.  No waiver can be issued for a vehicle that does not communicate with an analyzer or does not communicate License and Theft Bureaus independent scan tool. Federal Guidelines require fail codes to be verified.</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5372910"/>
            <a:ext cx="3133725" cy="1287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22113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90600"/>
          </a:xfrm>
        </p:spPr>
        <p:txBody>
          <a:bodyPr>
            <a:noAutofit/>
          </a:bodyPr>
          <a:lstStyle/>
          <a:p>
            <a:r>
              <a:rPr lang="en-US" dirty="0">
                <a:solidFill>
                  <a:srgbClr val="FFC000"/>
                </a:solidFill>
              </a:rPr>
              <a:t>Not-Ready Re-inspection Waiver</a:t>
            </a:r>
          </a:p>
        </p:txBody>
      </p:sp>
      <p:sp>
        <p:nvSpPr>
          <p:cNvPr id="3" name="Content Placeholder 2"/>
          <p:cNvSpPr>
            <a:spLocks noGrp="1"/>
          </p:cNvSpPr>
          <p:nvPr>
            <p:ph idx="1"/>
          </p:nvPr>
        </p:nvSpPr>
        <p:spPr>
          <a:xfrm>
            <a:off x="457200" y="1447800"/>
            <a:ext cx="8229600" cy="5181600"/>
          </a:xfrm>
        </p:spPr>
        <p:txBody>
          <a:bodyPr>
            <a:noAutofit/>
          </a:bodyPr>
          <a:lstStyle/>
          <a:p>
            <a:pPr marL="594360" marR="13920" indent="-457200">
              <a:buClr>
                <a:srgbClr val="FFC000"/>
              </a:buClr>
              <a:buSzPct val="100000"/>
              <a:buFont typeface="+mj-lt"/>
              <a:buAutoNum type="arabicPeriod" startAt="3"/>
            </a:pPr>
            <a:r>
              <a:rPr lang="en-US" sz="2200" dirty="0">
                <a:solidFill>
                  <a:srgbClr val="FFC000"/>
                </a:solidFill>
                <a:latin typeface="CG Times Bold" pitchFamily="18" charset="0"/>
              </a:rPr>
              <a:t>DMV personnel may issue a Not – Ready Re-inspection Waiver when the vehicle is rejected from multiple inspection attempts, only when the following conditions are met. (Additional requirements may be imposed at the discretion of DMV personnel.)</a:t>
            </a:r>
          </a:p>
          <a:p>
            <a:pPr marL="594360" marR="13920" indent="-457200">
              <a:buClr>
                <a:srgbClr val="FFC000"/>
              </a:buClr>
              <a:buSzPct val="100000"/>
              <a:buFont typeface="+mj-lt"/>
              <a:buAutoNum type="arabicPeriod" startAt="3"/>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vehicle was not ready rejected after repairs were conducted for failing the OBD II inspection.</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customer can produce a vehicle inspection report showing a failure of an OBD II related issue.</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customer can produce repair receipts showing qualified documented repairs (and their cost) to the OBD II system</a:t>
            </a:r>
          </a:p>
        </p:txBody>
      </p:sp>
    </p:spTree>
    <p:extLst>
      <p:ext uri="{BB962C8B-B14F-4D97-AF65-F5344CB8AC3E}">
        <p14:creationId xmlns:p14="http://schemas.microsoft.com/office/powerpoint/2010/main" val="15925531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3700" dirty="0">
                <a:solidFill>
                  <a:srgbClr val="FFC000"/>
                </a:solidFill>
              </a:rPr>
              <a:t>Not-Ready Re-inspection Waiver </a:t>
            </a:r>
            <a:r>
              <a:rPr lang="en-US" sz="3200" dirty="0">
                <a:solidFill>
                  <a:srgbClr val="FFC000"/>
                </a:solidFill>
              </a:rPr>
              <a:t>(Continued)</a:t>
            </a:r>
          </a:p>
        </p:txBody>
      </p:sp>
      <p:sp>
        <p:nvSpPr>
          <p:cNvPr id="3" name="Content Placeholder 2"/>
          <p:cNvSpPr>
            <a:spLocks noGrp="1"/>
          </p:cNvSpPr>
          <p:nvPr>
            <p:ph idx="1"/>
          </p:nvPr>
        </p:nvSpPr>
        <p:spPr>
          <a:xfrm>
            <a:off x="457200" y="1752600"/>
            <a:ext cx="8229600" cy="4876800"/>
          </a:xfrm>
        </p:spPr>
        <p:txBody>
          <a:bodyPr>
            <a:noAutofit/>
          </a:bodyPr>
          <a:lstStyle/>
          <a:p>
            <a:pPr marL="594360" marR="13920" indent="-457200">
              <a:buClr>
                <a:srgbClr val="FFC000"/>
              </a:buClr>
              <a:buSzPct val="100000"/>
              <a:buFont typeface="+mj-lt"/>
              <a:buAutoNum type="alphaLcParenR" startAt="4"/>
            </a:pPr>
            <a:r>
              <a:rPr lang="en-US" sz="2200" dirty="0">
                <a:solidFill>
                  <a:srgbClr val="FFC000"/>
                </a:solidFill>
                <a:latin typeface="CG Times Bold" pitchFamily="18" charset="0"/>
              </a:rPr>
              <a:t>The customer can produce multiple not ready rejection inspection attempts from a state approved analyzer.</a:t>
            </a:r>
          </a:p>
          <a:p>
            <a:pPr marL="594360" marR="13920" indent="-457200">
              <a:buClr>
                <a:srgbClr val="FFC000"/>
              </a:buClr>
              <a:buSzPct val="100000"/>
              <a:buFont typeface="+mj-lt"/>
              <a:buAutoNum type="alphaLcParenR" startAt="4"/>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startAt="4"/>
            </a:pPr>
            <a:r>
              <a:rPr lang="en-US" sz="2200" dirty="0">
                <a:solidFill>
                  <a:srgbClr val="FFC000"/>
                </a:solidFill>
                <a:latin typeface="CG Times Bold" pitchFamily="18" charset="0"/>
              </a:rPr>
              <a:t>The customer can produce copies of the manufacturers recommended drive cycle that was conducted if the re-inspection took place on the same date of the repairs.</a:t>
            </a:r>
          </a:p>
          <a:p>
            <a:pPr marL="594360" marR="13920" indent="-457200">
              <a:buClr>
                <a:srgbClr val="FFC000"/>
              </a:buClr>
              <a:buSzPct val="100000"/>
              <a:buFont typeface="+mj-lt"/>
              <a:buAutoNum type="alphaLcParenR" startAt="4"/>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startAt="4"/>
            </a:pPr>
            <a:r>
              <a:rPr lang="en-US" sz="2200" dirty="0">
                <a:solidFill>
                  <a:srgbClr val="FFC000"/>
                </a:solidFill>
                <a:latin typeface="CG Times Bold" pitchFamily="18" charset="0"/>
              </a:rPr>
              <a:t>The customer’s documentation shows a reasonable mileage change between the first and last inspection.</a:t>
            </a:r>
          </a:p>
        </p:txBody>
      </p:sp>
    </p:spTree>
    <p:extLst>
      <p:ext uri="{BB962C8B-B14F-4D97-AF65-F5344CB8AC3E}">
        <p14:creationId xmlns:p14="http://schemas.microsoft.com/office/powerpoint/2010/main" val="9868525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14400"/>
          </a:xfrm>
        </p:spPr>
        <p:txBody>
          <a:bodyPr>
            <a:noAutofit/>
          </a:bodyPr>
          <a:lstStyle/>
          <a:p>
            <a:r>
              <a:rPr lang="en-US" sz="4400" dirty="0">
                <a:solidFill>
                  <a:srgbClr val="FFC000"/>
                </a:solidFill>
              </a:rPr>
              <a:t>Not – Ready Initial Waiver</a:t>
            </a:r>
          </a:p>
        </p:txBody>
      </p:sp>
      <p:sp>
        <p:nvSpPr>
          <p:cNvPr id="3" name="Content Placeholder 2"/>
          <p:cNvSpPr>
            <a:spLocks noGrp="1"/>
          </p:cNvSpPr>
          <p:nvPr>
            <p:ph idx="1"/>
          </p:nvPr>
        </p:nvSpPr>
        <p:spPr>
          <a:xfrm>
            <a:off x="228600" y="1295400"/>
            <a:ext cx="8686800" cy="5257800"/>
          </a:xfrm>
        </p:spPr>
        <p:txBody>
          <a:bodyPr>
            <a:noAutofit/>
          </a:bodyPr>
          <a:lstStyle/>
          <a:p>
            <a:pPr marL="594360" marR="13920" indent="-457200">
              <a:buClr>
                <a:srgbClr val="FFC000"/>
              </a:buClr>
              <a:buSzPct val="100000"/>
              <a:buFont typeface="+mj-lt"/>
              <a:buAutoNum type="arabicPeriod" startAt="4"/>
            </a:pPr>
            <a:r>
              <a:rPr lang="en-US" sz="2200" dirty="0">
                <a:solidFill>
                  <a:srgbClr val="FFC000"/>
                </a:solidFill>
                <a:latin typeface="CG Times Bold" pitchFamily="18" charset="0"/>
              </a:rPr>
              <a:t>DMV personnel may issue a Not – Ready Initial Waiver when the vehicle is rejected from multiple inspection attempts, only when the following conditions are met. (Additional requirements may be imposed at the discretion of DMV personnel.)</a:t>
            </a:r>
          </a:p>
          <a:p>
            <a:pPr marL="594360" marR="13920" indent="-457200">
              <a:buClr>
                <a:srgbClr val="FFC000"/>
              </a:buClr>
              <a:buSzPct val="100000"/>
              <a:buFont typeface="+mj-lt"/>
              <a:buAutoNum type="arabicPeriod" startAt="4"/>
            </a:pPr>
            <a:endParaRPr lang="en-US" sz="1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vehicle was not ready rejected during the initial inspection attempt.</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customer can produce multiple not ready rejection inspection attempts from a state approved analyzer.</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customer can produce the repair receipts (if applicable)</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customer can produce the manufacturers recommended drive cycle if the re-inspection attempts took place on the same date of any repairs or must be documented by a reasonable mileage change between the first and last inspection over multiple days.  </a:t>
            </a:r>
          </a:p>
        </p:txBody>
      </p:sp>
    </p:spTree>
    <p:extLst>
      <p:ext uri="{BB962C8B-B14F-4D97-AF65-F5344CB8AC3E}">
        <p14:creationId xmlns:p14="http://schemas.microsoft.com/office/powerpoint/2010/main" val="16265793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dirty="0">
                <a:solidFill>
                  <a:srgbClr val="FFC000"/>
                </a:solidFill>
              </a:rPr>
              <a:t>Damaged Data – Link Connector</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862110"/>
              </a:buClr>
              <a:buSzPct val="100000"/>
              <a:buNone/>
            </a:pPr>
            <a:endParaRPr lang="en-US" sz="2200" b="1" dirty="0">
              <a:solidFill>
                <a:srgbClr val="862110"/>
              </a:solidFill>
              <a:latin typeface="CG Times Bold" pitchFamily="18" charset="0"/>
            </a:endParaRPr>
          </a:p>
          <a:p>
            <a:pPr marL="137160" marR="13920" indent="0">
              <a:buClr>
                <a:srgbClr val="862110"/>
              </a:buClr>
              <a:buSzPct val="100000"/>
              <a:buNone/>
            </a:pPr>
            <a:r>
              <a:rPr lang="en-US" sz="2200" dirty="0">
                <a:solidFill>
                  <a:srgbClr val="FFC000"/>
                </a:solidFill>
                <a:latin typeface="CG Times Bold" pitchFamily="18" charset="0"/>
              </a:rPr>
              <a:t>The Damaged Data – Link Connector Waiver may be issued to bypass the OBD II test to gain access to the Safety / Tamper portion of the inspection. This waiver is issued as a last resort for special situations when other waivers are not appropriate and the damage cannot be repaired.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8757" y="3657600"/>
            <a:ext cx="3990975"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96116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90600"/>
          </a:xfrm>
        </p:spPr>
        <p:txBody>
          <a:bodyPr>
            <a:noAutofit/>
          </a:bodyPr>
          <a:lstStyle/>
          <a:p>
            <a:r>
              <a:rPr lang="en-US" sz="4400" dirty="0">
                <a:solidFill>
                  <a:srgbClr val="FFC000"/>
                </a:solidFill>
              </a:rPr>
              <a:t>Exemptions</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Exemptions are available for vehicles unable to pass or unable to obtain an emissions inspection test as detailed below. There are three types of exemptions issued by NCDMV.</a:t>
            </a:r>
          </a:p>
          <a:p>
            <a:pPr marL="137160" marR="13920" indent="0">
              <a:buClr>
                <a:srgbClr val="FFC000"/>
              </a:buClr>
              <a:buSzPct val="100000"/>
              <a:buNone/>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Out of County Exemptions</a:t>
            </a:r>
          </a:p>
          <a:p>
            <a:pPr marL="594360" marR="13920" indent="-457200">
              <a:buClr>
                <a:srgbClr val="FFC000"/>
              </a:buClr>
              <a:buSzPct val="100000"/>
              <a:buFont typeface="+mj-lt"/>
              <a:buAutoNum type="alphaLcParenR"/>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Out of State Exemptions</a:t>
            </a:r>
          </a:p>
          <a:p>
            <a:pPr marL="594360" marR="13920" indent="-457200">
              <a:buClr>
                <a:srgbClr val="FFC000"/>
              </a:buClr>
              <a:buSzPct val="100000"/>
              <a:buFont typeface="+mj-lt"/>
              <a:buAutoNum type="alphaLcParenR"/>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Parts Exemption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5016" y="3019887"/>
            <a:ext cx="3200399" cy="2057400"/>
          </a:xfrm>
          <a:prstGeom prst="rect">
            <a:avLst/>
          </a:prstGeom>
        </p:spPr>
      </p:pic>
    </p:spTree>
    <p:extLst>
      <p:ext uri="{BB962C8B-B14F-4D97-AF65-F5344CB8AC3E}">
        <p14:creationId xmlns:p14="http://schemas.microsoft.com/office/powerpoint/2010/main" val="27129388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14400"/>
          </a:xfrm>
        </p:spPr>
        <p:txBody>
          <a:bodyPr>
            <a:noAutofit/>
          </a:bodyPr>
          <a:lstStyle/>
          <a:p>
            <a:r>
              <a:rPr lang="en-US" sz="4400" dirty="0">
                <a:solidFill>
                  <a:srgbClr val="FFC000"/>
                </a:solidFill>
              </a:rPr>
              <a:t>Out of County Exemptions</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An Out of County Exemption may be issued for vehicles registered in an emissions county when it has been determined that the vehicle is principally garaged and operated outside a county subject to emissions inspections. A safety only inspection is required on these vehicles. The exemption expires at the end of the registration period.</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669" y="3657600"/>
            <a:ext cx="6962775"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07902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Out of State Exemptions</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An Out of State Exemption may be issued for vehicles registered in an emissions county when it has been determined that the vehicle is principally garaged and operated outside the state. When an Out of State Exemption has been issued, the vehicle is exempted from all inspection requirements. The exemption expires at the end of the registration period.</a:t>
            </a: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599" y="3505200"/>
            <a:ext cx="6477001"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87301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Parts Exemption</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3"/>
            </a:pPr>
            <a:r>
              <a:rPr lang="en-US" sz="2200" dirty="0">
                <a:solidFill>
                  <a:srgbClr val="FFC000"/>
                </a:solidFill>
                <a:latin typeface="CG Times Bold" pitchFamily="18" charset="0"/>
              </a:rPr>
              <a:t>Parts Exemptions are issued for vehicles that are missing emissions components that are not </a:t>
            </a:r>
            <a:r>
              <a:rPr lang="en-US" sz="2200" u="sng" dirty="0">
                <a:solidFill>
                  <a:srgbClr val="FFC000"/>
                </a:solidFill>
                <a:latin typeface="CG Times Bold" pitchFamily="18" charset="0"/>
              </a:rPr>
              <a:t>available from any source</a:t>
            </a:r>
            <a:r>
              <a:rPr lang="en-US" sz="2200" dirty="0">
                <a:solidFill>
                  <a:srgbClr val="FFC000"/>
                </a:solidFill>
                <a:latin typeface="CG Times Bold" pitchFamily="18" charset="0"/>
              </a:rPr>
              <a:t>. This exemption only applies to the emissions component or components identified on the exemption and the vehicle must pass all other inspection requirements. – The License and Theft Bureau will confirm the availability of the part. </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47353"/>
            <a:ext cx="42291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stretch>
            <a:fillRect/>
          </a:stretch>
        </p:blipFill>
        <p:spPr>
          <a:xfrm>
            <a:off x="6057900" y="5715000"/>
            <a:ext cx="2628900" cy="727953"/>
          </a:xfrm>
          <a:prstGeom prst="rect">
            <a:avLst/>
          </a:prstGeom>
        </p:spPr>
      </p:pic>
    </p:spTree>
    <p:extLst>
      <p:ext uri="{BB962C8B-B14F-4D97-AF65-F5344CB8AC3E}">
        <p14:creationId xmlns:p14="http://schemas.microsoft.com/office/powerpoint/2010/main" val="1349834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4400" dirty="0">
                <a:solidFill>
                  <a:srgbClr val="FFC000"/>
                </a:solidFill>
              </a:rPr>
              <a:t>Station Qualifications</a:t>
            </a:r>
            <a:br>
              <a:rPr lang="en-US" sz="4400" dirty="0">
                <a:solidFill>
                  <a:srgbClr val="FFC000"/>
                </a:solidFill>
              </a:rPr>
            </a:br>
            <a:r>
              <a:rPr lang="en-US" sz="3200" dirty="0">
                <a:solidFill>
                  <a:srgbClr val="FFC000"/>
                </a:solidFill>
              </a:rPr>
              <a:t>(Additional Equipment)</a:t>
            </a:r>
          </a:p>
        </p:txBody>
      </p:sp>
      <p:sp>
        <p:nvSpPr>
          <p:cNvPr id="3" name="Content Placeholder 2"/>
          <p:cNvSpPr>
            <a:spLocks noGrp="1"/>
          </p:cNvSpPr>
          <p:nvPr>
            <p:ph idx="1"/>
          </p:nvPr>
        </p:nvSpPr>
        <p:spPr>
          <a:xfrm>
            <a:off x="457200" y="1371600"/>
            <a:ext cx="8229600" cy="5105400"/>
          </a:xfrm>
        </p:spPr>
        <p:txBody>
          <a:bodyPr>
            <a:noAutofit/>
          </a:bodyPr>
          <a:lstStyle/>
          <a:p>
            <a:pPr marL="137160" marR="13920" indent="0">
              <a:buNone/>
            </a:pPr>
            <a:r>
              <a:rPr lang="en-US" sz="2200" dirty="0">
                <a:solidFill>
                  <a:srgbClr val="FFC000"/>
                </a:solidFill>
                <a:latin typeface="CG Times Bold" pitchFamily="18" charset="0"/>
              </a:rPr>
              <a:t>Inspection stations are not required to conduct inspections on vehicles equipped with after factory window tint. However, if inspections are conducted on these vehicles, the inspection station must have the following optional equipment.</a:t>
            </a:r>
          </a:p>
          <a:p>
            <a:pPr marL="137160" marR="13920" indent="0">
              <a:buNone/>
            </a:pPr>
            <a:endParaRPr lang="en-US" sz="2200" dirty="0">
              <a:solidFill>
                <a:srgbClr val="FFC000"/>
              </a:solidFill>
              <a:latin typeface="CG Times Bold" pitchFamily="18" charset="0"/>
            </a:endParaRPr>
          </a:p>
          <a:p>
            <a:pPr marR="13920">
              <a:buClr>
                <a:srgbClr val="FFC000"/>
              </a:buClr>
              <a:buSzPct val="100000"/>
            </a:pPr>
            <a:r>
              <a:rPr lang="en-US" sz="2200" dirty="0">
                <a:solidFill>
                  <a:srgbClr val="FFC000"/>
                </a:solidFill>
                <a:latin typeface="CG Times Bold" pitchFamily="18" charset="0"/>
              </a:rPr>
              <a:t>One (1) Approved Window Tint Tester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3962400"/>
            <a:ext cx="4572000" cy="2614612"/>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200400"/>
            <a:ext cx="1771650" cy="3376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94019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Violations</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The civil penalty schedules established in North Carolina General Statutes are required when a violation has occurred. The schedule categorizes emissions violations into three different types.</a:t>
            </a:r>
          </a:p>
          <a:p>
            <a:pPr marL="137160" marR="13920" indent="0">
              <a:buClr>
                <a:srgbClr val="FFC000"/>
              </a:buClr>
              <a:buSzPct val="100000"/>
              <a:buNone/>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Type I</a:t>
            </a:r>
          </a:p>
          <a:p>
            <a:pPr marL="594360" marR="13920" indent="-457200">
              <a:buClr>
                <a:srgbClr val="FFC000"/>
              </a:buClr>
              <a:buSzPct val="100000"/>
              <a:buFont typeface="+mj-lt"/>
              <a:buAutoNum type="alphaLcParenR"/>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Type II</a:t>
            </a:r>
          </a:p>
          <a:p>
            <a:pPr marL="594360" marR="13920" indent="-457200">
              <a:buClr>
                <a:srgbClr val="FFC000"/>
              </a:buClr>
              <a:buSzPct val="100000"/>
              <a:buFont typeface="+mj-lt"/>
              <a:buAutoNum type="alphaLcParenR"/>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Type III</a:t>
            </a:r>
          </a:p>
        </p:txBody>
      </p:sp>
    </p:spTree>
    <p:extLst>
      <p:ext uri="{BB962C8B-B14F-4D97-AF65-F5344CB8AC3E}">
        <p14:creationId xmlns:p14="http://schemas.microsoft.com/office/powerpoint/2010/main" val="18045511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14400"/>
          </a:xfrm>
        </p:spPr>
        <p:txBody>
          <a:bodyPr>
            <a:noAutofit/>
          </a:bodyPr>
          <a:lstStyle/>
          <a:p>
            <a:r>
              <a:rPr lang="en-US" sz="4400" dirty="0">
                <a:solidFill>
                  <a:srgbClr val="FFC000"/>
                </a:solidFill>
              </a:rPr>
              <a:t>Type I Civil Violations</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Type 1 violations are the most severe civil violations as they directly affect the emissions reduction benefits. They include:</a:t>
            </a:r>
          </a:p>
          <a:p>
            <a:pPr marL="594360" marR="13920" indent="-457200">
              <a:buClr>
                <a:srgbClr val="FFC000"/>
              </a:buClr>
              <a:buSzPct val="100000"/>
              <a:buFont typeface="+mj-lt"/>
              <a:buAutoNum type="arabicPeriod"/>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Issue an emissions electronic inspection authorization on a vehicle without performing an emissions inspection of the vehicle.</a:t>
            </a:r>
          </a:p>
          <a:p>
            <a:pPr marL="914400" marR="13920" lvl="1" indent="-457200">
              <a:buClr>
                <a:srgbClr val="FFC000"/>
              </a:buClr>
              <a:buSzPct val="100000"/>
              <a:buFont typeface="+mj-lt"/>
              <a:buAutoNum type="alphaLcParenR"/>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Issue an emissions electronic inspection authorization on a vehicle after performing an emissions inspection of the vehicle and determining that the vehicle did not pass the inspection.</a:t>
            </a:r>
          </a:p>
        </p:txBody>
      </p:sp>
    </p:spTree>
    <p:extLst>
      <p:ext uri="{BB962C8B-B14F-4D97-AF65-F5344CB8AC3E}">
        <p14:creationId xmlns:p14="http://schemas.microsoft.com/office/powerpoint/2010/main" val="10943635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14400"/>
          </a:xfrm>
        </p:spPr>
        <p:txBody>
          <a:bodyPr>
            <a:noAutofit/>
          </a:bodyPr>
          <a:lstStyle/>
          <a:p>
            <a:r>
              <a:rPr lang="en-US" sz="4400" dirty="0">
                <a:solidFill>
                  <a:srgbClr val="FFC000"/>
                </a:solidFill>
              </a:rPr>
              <a:t>Type I Civil Violations</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lphaLcParenR" startAt="3"/>
            </a:pPr>
            <a:r>
              <a:rPr lang="en-US" sz="2200" dirty="0">
                <a:solidFill>
                  <a:srgbClr val="FFC000"/>
                </a:solidFill>
                <a:latin typeface="CG Times Bold" pitchFamily="18" charset="0"/>
              </a:rPr>
              <a:t>Using a test-defeating strategy when conducting an emissions inspection by changing the emissions standards for a vehicle by incorrectly entering the vehicle type or model year, or using data provided by the on-board diagnostic (OBD) equipment of another vehicle to achieve a passing result.</a:t>
            </a:r>
          </a:p>
          <a:p>
            <a:pPr marL="594360" marR="13920" indent="-457200">
              <a:buClr>
                <a:srgbClr val="FFC000"/>
              </a:buClr>
              <a:buSzPct val="100000"/>
              <a:buFont typeface="+mj-lt"/>
              <a:buAutoNum type="alphaLcParenR" startAt="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startAt="3"/>
            </a:pPr>
            <a:r>
              <a:rPr lang="en-US" sz="2200" dirty="0">
                <a:solidFill>
                  <a:srgbClr val="FFC000"/>
                </a:solidFill>
                <a:latin typeface="CG Times Bold" pitchFamily="18" charset="0"/>
              </a:rPr>
              <a:t>Allowing a person who is not licensed as an emissions inspection mechanic to perform an emissions inspection for a self-inspector or at an emissions station.</a:t>
            </a:r>
          </a:p>
          <a:p>
            <a:pPr marL="594360" marR="13920" indent="-457200">
              <a:buClr>
                <a:srgbClr val="FFC000"/>
              </a:buClr>
              <a:buSzPct val="100000"/>
              <a:buFont typeface="+mj-lt"/>
              <a:buAutoNum type="alphaLcParenR" startAt="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startAt="3"/>
            </a:pPr>
            <a:r>
              <a:rPr lang="en-US" sz="2200" dirty="0">
                <a:solidFill>
                  <a:srgbClr val="FFC000"/>
                </a:solidFill>
                <a:latin typeface="CG Times Bold" pitchFamily="18" charset="0"/>
              </a:rPr>
              <a:t>Perform a safety-only inspection on a vehicle that is subject to both a safety and emissions inspection.</a:t>
            </a:r>
          </a:p>
          <a:p>
            <a:pPr marL="594360" marR="13920" indent="-457200">
              <a:buClr>
                <a:srgbClr val="FFC000"/>
              </a:buClr>
              <a:buSzPct val="100000"/>
              <a:buFont typeface="+mj-lt"/>
              <a:buAutoNum type="alphaLcParenR" startAt="3"/>
            </a:pPr>
            <a:endParaRPr lang="en-US" sz="2200" dirty="0">
              <a:solidFill>
                <a:srgbClr val="FFC000"/>
              </a:solidFill>
              <a:latin typeface="CG Times Bold" pitchFamily="18" charset="0"/>
            </a:endParaRPr>
          </a:p>
        </p:txBody>
      </p:sp>
    </p:spTree>
    <p:extLst>
      <p:ext uri="{BB962C8B-B14F-4D97-AF65-F5344CB8AC3E}">
        <p14:creationId xmlns:p14="http://schemas.microsoft.com/office/powerpoint/2010/main" val="3480165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90600"/>
          </a:xfrm>
        </p:spPr>
        <p:txBody>
          <a:bodyPr>
            <a:noAutofit/>
          </a:bodyPr>
          <a:lstStyle/>
          <a:p>
            <a:r>
              <a:rPr lang="en-US" sz="4400" dirty="0">
                <a:solidFill>
                  <a:srgbClr val="FFC000"/>
                </a:solidFill>
              </a:rPr>
              <a:t>Type II Civil Violations</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Type 2 violations are considered less severe than type 1 violations but might adversely affect the emissions reduction benefits. They include:</a:t>
            </a:r>
          </a:p>
          <a:p>
            <a:pPr marL="594360" marR="13920" indent="-457200">
              <a:buClr>
                <a:srgbClr val="FFC000"/>
              </a:buClr>
              <a:buSzPct val="100000"/>
              <a:buFont typeface="+mj-lt"/>
              <a:buAutoNum type="arabicPeriod" startAt="2"/>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Using the identification code of another to gain access to an emissions analyzer or to equipment to analyze data provided by on-board diagnostic (OBD) equipment.</a:t>
            </a:r>
          </a:p>
          <a:p>
            <a:pPr marL="914400" marR="13920" lvl="1" indent="-457200">
              <a:buClr>
                <a:srgbClr val="FFC000"/>
              </a:buClr>
              <a:buSzPct val="100000"/>
              <a:buFont typeface="+mj-lt"/>
              <a:buAutoNum type="alphaLcParenR"/>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Keeping compliance documents in a manner that makes them easily accessible to individuals who are not inspection mechanics</a:t>
            </a:r>
            <a:r>
              <a:rPr lang="en-US" sz="2200" b="1" dirty="0">
                <a:solidFill>
                  <a:srgbClr val="FFC000"/>
                </a:solidFill>
                <a:latin typeface="CG Times Bold" pitchFamily="18" charset="0"/>
              </a:rPr>
              <a:t>.</a:t>
            </a:r>
          </a:p>
        </p:txBody>
      </p:sp>
    </p:spTree>
    <p:extLst>
      <p:ext uri="{BB962C8B-B14F-4D97-AF65-F5344CB8AC3E}">
        <p14:creationId xmlns:p14="http://schemas.microsoft.com/office/powerpoint/2010/main" val="11079030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Type II Civil Violations</a:t>
            </a:r>
          </a:p>
        </p:txBody>
      </p:sp>
      <p:sp>
        <p:nvSpPr>
          <p:cNvPr id="3" name="Content Placeholder 2"/>
          <p:cNvSpPr>
            <a:spLocks noGrp="1"/>
          </p:cNvSpPr>
          <p:nvPr>
            <p:ph idx="1"/>
          </p:nvPr>
        </p:nvSpPr>
        <p:spPr>
          <a:xfrm>
            <a:off x="457200" y="1524000"/>
            <a:ext cx="8229600" cy="5029200"/>
          </a:xfrm>
        </p:spPr>
        <p:txBody>
          <a:bodyPr>
            <a:noAutofit/>
          </a:bodyPr>
          <a:lstStyle/>
          <a:p>
            <a:pPr marL="594360" marR="13920" indent="-457200">
              <a:buClr>
                <a:srgbClr val="FFC000"/>
              </a:buClr>
              <a:buSzPct val="100000"/>
              <a:buFont typeface="+mj-lt"/>
              <a:buAutoNum type="alphaLcParenR" startAt="3"/>
            </a:pPr>
            <a:r>
              <a:rPr lang="en-US" sz="2200" dirty="0">
                <a:solidFill>
                  <a:srgbClr val="FFC000"/>
                </a:solidFill>
                <a:latin typeface="CG Times Bold" pitchFamily="18" charset="0"/>
              </a:rPr>
              <a:t>Issue a safety only electronic inspection authorization on a vehicle or an emissions electronic inspection authorization on a vehicle that is required to have one of the following emissions control devices but does not have it: </a:t>
            </a:r>
          </a:p>
          <a:p>
            <a:pPr marL="594360" marR="13920" indent="-457200">
              <a:buClr>
                <a:srgbClr val="862110"/>
              </a:buClr>
              <a:buSzPct val="100000"/>
              <a:buFont typeface="+mj-lt"/>
              <a:buAutoNum type="alphaLcParenR" startAt="3"/>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lphaLcParenR" startAt="3"/>
            </a:pPr>
            <a:endParaRPr lang="en-US" sz="2200" b="1" dirty="0">
              <a:solidFill>
                <a:srgbClr val="862110"/>
              </a:solidFill>
              <a:latin typeface="CG Times Bol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891390545"/>
              </p:ext>
            </p:extLst>
          </p:nvPr>
        </p:nvGraphicFramePr>
        <p:xfrm>
          <a:off x="1219200" y="3393440"/>
          <a:ext cx="6858000" cy="1940560"/>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tblGrid>
              <a:tr h="370840">
                <a:tc>
                  <a:txBody>
                    <a:bodyPr/>
                    <a:lstStyle/>
                    <a:p>
                      <a:pPr marL="342900" indent="-342900">
                        <a:buFont typeface="+mj-lt"/>
                        <a:buAutoNum type="arabicParenR"/>
                      </a:pPr>
                      <a:r>
                        <a:rPr lang="en-US" sz="2000" b="1" dirty="0">
                          <a:solidFill>
                            <a:srgbClr val="FFFF00"/>
                          </a:solidFill>
                        </a:rPr>
                        <a:t>Catalytic</a:t>
                      </a:r>
                      <a:r>
                        <a:rPr lang="en-US" sz="2000" b="1" baseline="0" dirty="0">
                          <a:solidFill>
                            <a:srgbClr val="FFFF00"/>
                          </a:solidFill>
                        </a:rPr>
                        <a:t> Converter</a:t>
                      </a:r>
                      <a:endParaRPr lang="en-US" sz="2000" b="1" dirty="0">
                        <a:solidFill>
                          <a:srgbClr val="FFFF00"/>
                        </a:solidFill>
                      </a:endParaRPr>
                    </a:p>
                  </a:txBody>
                  <a:tcPr>
                    <a:lnB w="12700" cap="flat" cmpd="sng" algn="ctr">
                      <a:solidFill>
                        <a:schemeClr val="tx1"/>
                      </a:solidFill>
                      <a:prstDash val="solid"/>
                      <a:round/>
                      <a:headEnd type="none" w="med" len="med"/>
                      <a:tailEnd type="none" w="med" len="med"/>
                    </a:lnB>
                    <a:noFill/>
                  </a:tcPr>
                </a:tc>
                <a:tc>
                  <a:txBody>
                    <a:bodyPr/>
                    <a:lstStyle/>
                    <a:p>
                      <a:pPr marL="342900" indent="-342900">
                        <a:buFont typeface="+mj-lt"/>
                        <a:buAutoNum type="arabicParenR" startAt="5"/>
                      </a:pPr>
                      <a:r>
                        <a:rPr lang="en-US" sz="2000" b="1" dirty="0">
                          <a:solidFill>
                            <a:srgbClr val="FFFF00"/>
                          </a:solidFill>
                        </a:rPr>
                        <a:t>Unleaded</a:t>
                      </a:r>
                      <a:r>
                        <a:rPr lang="en-US" sz="2000" b="1" baseline="0" dirty="0">
                          <a:solidFill>
                            <a:srgbClr val="FFFF00"/>
                          </a:solidFill>
                        </a:rPr>
                        <a:t> Gas Restrictor</a:t>
                      </a:r>
                      <a:endParaRPr lang="en-US" sz="2000" b="1" dirty="0">
                        <a:solidFill>
                          <a:srgbClr val="FFFF00"/>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marL="342900" indent="-342900">
                        <a:buFont typeface="+mj-lt"/>
                        <a:buAutoNum type="arabicParenR" startAt="2"/>
                      </a:pPr>
                      <a:r>
                        <a:rPr lang="en-US" sz="2000" b="1" dirty="0">
                          <a:solidFill>
                            <a:srgbClr val="FFFF00"/>
                          </a:solidFill>
                        </a:rPr>
                        <a:t>PCV</a:t>
                      </a:r>
                      <a:r>
                        <a:rPr lang="en-US" sz="2000" b="1" baseline="0" dirty="0">
                          <a:solidFill>
                            <a:srgbClr val="FFFF00"/>
                          </a:solidFill>
                        </a:rPr>
                        <a:t> Valve</a:t>
                      </a:r>
                      <a:endParaRPr lang="en-US" sz="2000" b="1" dirty="0">
                        <a:solidFill>
                          <a:srgbClr val="FFFF00"/>
                        </a:solidFill>
                      </a:endParaRPr>
                    </a:p>
                  </a:txBody>
                  <a:tcPr>
                    <a:lnT w="12700" cap="flat" cmpd="sng" algn="ctr">
                      <a:solidFill>
                        <a:schemeClr val="tx1"/>
                      </a:solidFill>
                      <a:prstDash val="solid"/>
                      <a:round/>
                      <a:headEnd type="none" w="med" len="med"/>
                      <a:tailEnd type="none" w="med" len="med"/>
                    </a:lnT>
                    <a:noFill/>
                  </a:tcPr>
                </a:tc>
                <a:tc>
                  <a:txBody>
                    <a:bodyPr/>
                    <a:lstStyle/>
                    <a:p>
                      <a:pPr marL="342900" indent="-342900">
                        <a:buFont typeface="+mj-lt"/>
                        <a:buAutoNum type="arabicParenR" startAt="6"/>
                      </a:pPr>
                      <a:r>
                        <a:rPr lang="en-US" sz="2000" b="1" dirty="0">
                          <a:solidFill>
                            <a:srgbClr val="FFFF00"/>
                          </a:solidFill>
                        </a:rPr>
                        <a:t>Gasoline</a:t>
                      </a:r>
                      <a:r>
                        <a:rPr lang="en-US" sz="2000" b="1" baseline="0" dirty="0">
                          <a:solidFill>
                            <a:srgbClr val="FFFF00"/>
                          </a:solidFill>
                        </a:rPr>
                        <a:t> Tank Cap</a:t>
                      </a:r>
                      <a:endParaRPr lang="en-US" sz="2000" b="1" dirty="0">
                        <a:solidFill>
                          <a:srgbClr val="FFFF00"/>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1"/>
                  </a:ext>
                </a:extLst>
              </a:tr>
              <a:tr h="370840">
                <a:tc>
                  <a:txBody>
                    <a:bodyPr/>
                    <a:lstStyle/>
                    <a:p>
                      <a:pPr marL="342900" indent="-342900">
                        <a:buFont typeface="+mj-lt"/>
                        <a:buAutoNum type="arabicParenR" startAt="3"/>
                      </a:pPr>
                      <a:r>
                        <a:rPr lang="en-US" sz="2000" b="1" dirty="0">
                          <a:solidFill>
                            <a:srgbClr val="FFFF00"/>
                          </a:solidFill>
                        </a:rPr>
                        <a:t>Thermostatic Air Control</a:t>
                      </a:r>
                    </a:p>
                  </a:txBody>
                  <a:tcPr>
                    <a:noFill/>
                  </a:tcPr>
                </a:tc>
                <a:tc>
                  <a:txBody>
                    <a:bodyPr/>
                    <a:lstStyle/>
                    <a:p>
                      <a:pPr marL="342900" indent="-342900">
                        <a:buFont typeface="+mj-lt"/>
                        <a:buAutoNum type="arabicParenR" startAt="7"/>
                      </a:pPr>
                      <a:r>
                        <a:rPr lang="en-US" sz="2000" b="1" dirty="0">
                          <a:solidFill>
                            <a:srgbClr val="FFFF00"/>
                          </a:solidFill>
                        </a:rPr>
                        <a:t>Air Injection System</a:t>
                      </a:r>
                    </a:p>
                  </a:txBody>
                  <a:tcPr>
                    <a:noFill/>
                  </a:tcPr>
                </a:tc>
                <a:extLst>
                  <a:ext uri="{0D108BD9-81ED-4DB2-BD59-A6C34878D82A}">
                    <a16:rowId xmlns:a16="http://schemas.microsoft.com/office/drawing/2014/main" val="10002"/>
                  </a:ext>
                </a:extLst>
              </a:tr>
              <a:tr h="447040">
                <a:tc>
                  <a:txBody>
                    <a:bodyPr/>
                    <a:lstStyle/>
                    <a:p>
                      <a:pPr marL="342900" indent="-342900">
                        <a:buFont typeface="+mj-lt"/>
                        <a:buAutoNum type="arabicParenR" startAt="4"/>
                      </a:pPr>
                      <a:r>
                        <a:rPr lang="en-US" sz="2000" b="1" dirty="0">
                          <a:solidFill>
                            <a:srgbClr val="FFFF00"/>
                          </a:solidFill>
                        </a:rPr>
                        <a:t>Oxygen</a:t>
                      </a:r>
                      <a:r>
                        <a:rPr lang="en-US" sz="2000" b="1" baseline="0" dirty="0">
                          <a:solidFill>
                            <a:srgbClr val="FFFF00"/>
                          </a:solidFill>
                        </a:rPr>
                        <a:t> Sensor</a:t>
                      </a:r>
                      <a:endParaRPr lang="en-US" sz="2000" b="1" dirty="0">
                        <a:solidFill>
                          <a:srgbClr val="FFFF00"/>
                        </a:solidFill>
                      </a:endParaRPr>
                    </a:p>
                  </a:txBody>
                  <a:tcPr>
                    <a:noFill/>
                  </a:tcPr>
                </a:tc>
                <a:tc>
                  <a:txBody>
                    <a:bodyPr/>
                    <a:lstStyle/>
                    <a:p>
                      <a:pPr marL="342900" indent="-342900">
                        <a:buFont typeface="+mj-lt"/>
                        <a:buAutoNum type="arabicParenR" startAt="8"/>
                      </a:pPr>
                      <a:r>
                        <a:rPr lang="en-US" sz="2000" b="1" dirty="0">
                          <a:solidFill>
                            <a:srgbClr val="FFFF00"/>
                          </a:solidFill>
                        </a:rPr>
                        <a:t>EGR Valve</a:t>
                      </a:r>
                    </a:p>
                  </a:txBody>
                  <a:tcP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929708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066800"/>
          </a:xfrm>
        </p:spPr>
        <p:txBody>
          <a:bodyPr>
            <a:noAutofit/>
          </a:bodyPr>
          <a:lstStyle/>
          <a:p>
            <a:r>
              <a:rPr lang="en-US" sz="4400" dirty="0">
                <a:solidFill>
                  <a:srgbClr val="FFC000"/>
                </a:solidFill>
              </a:rPr>
              <a:t>Type II Civil Violations</a:t>
            </a:r>
          </a:p>
        </p:txBody>
      </p:sp>
      <p:sp>
        <p:nvSpPr>
          <p:cNvPr id="3" name="Content Placeholder 2"/>
          <p:cNvSpPr>
            <a:spLocks noGrp="1"/>
          </p:cNvSpPr>
          <p:nvPr>
            <p:ph idx="1"/>
          </p:nvPr>
        </p:nvSpPr>
        <p:spPr>
          <a:xfrm>
            <a:off x="457200" y="1600200"/>
            <a:ext cx="8229600" cy="4953000"/>
          </a:xfrm>
        </p:spPr>
        <p:txBody>
          <a:bodyPr>
            <a:noAutofit/>
          </a:bodyPr>
          <a:lstStyle/>
          <a:p>
            <a:pPr marL="594360" marR="13920" indent="-457200">
              <a:buClr>
                <a:srgbClr val="FFC000"/>
              </a:buClr>
              <a:buSzPct val="100000"/>
              <a:buFont typeface="+mj-lt"/>
              <a:buAutoNum type="alphaLcParenR" startAt="4"/>
            </a:pPr>
            <a:r>
              <a:rPr lang="en-US" sz="2200" dirty="0">
                <a:solidFill>
                  <a:srgbClr val="FFC000"/>
                </a:solidFill>
                <a:latin typeface="CG Times Bold" pitchFamily="18" charset="0"/>
              </a:rPr>
              <a:t>Issue a safety electronic inspection authorization or emissions electronic inspection authorization on a vehicle without performing a visual inspection of the vehicles exhaust system and checking the exhaust system for leaks.</a:t>
            </a:r>
          </a:p>
          <a:p>
            <a:pPr marL="594360" marR="13920" indent="-457200">
              <a:buClr>
                <a:srgbClr val="FFC000"/>
              </a:buClr>
              <a:buSzPct val="100000"/>
              <a:buFont typeface="+mj-lt"/>
              <a:buAutoNum type="alphaLcParenR" startAt="4"/>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startAt="4"/>
            </a:pPr>
            <a:r>
              <a:rPr lang="en-US" sz="2200" dirty="0">
                <a:solidFill>
                  <a:srgbClr val="FFC000"/>
                </a:solidFill>
                <a:latin typeface="CG Times Bold" pitchFamily="18" charset="0"/>
              </a:rPr>
              <a:t>Impose no fee for an emissions inspection of a vehicle or the issuance of an emission electronic inspection authorization or impose a fee for one of the actions that differs from the amount allowed by North Carolina General Statute 20-183.7.</a:t>
            </a:r>
          </a:p>
        </p:txBody>
      </p:sp>
    </p:spTree>
    <p:extLst>
      <p:ext uri="{BB962C8B-B14F-4D97-AF65-F5344CB8AC3E}">
        <p14:creationId xmlns:p14="http://schemas.microsoft.com/office/powerpoint/2010/main" val="15702294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Type III Civil Violations</a:t>
            </a:r>
          </a:p>
        </p:txBody>
      </p:sp>
      <p:sp>
        <p:nvSpPr>
          <p:cNvPr id="3" name="Content Placeholder 2"/>
          <p:cNvSpPr>
            <a:spLocks noGrp="1"/>
          </p:cNvSpPr>
          <p:nvPr>
            <p:ph idx="1"/>
          </p:nvPr>
        </p:nvSpPr>
        <p:spPr>
          <a:xfrm>
            <a:off x="457200" y="1600200"/>
            <a:ext cx="8229600" cy="4953000"/>
          </a:xfrm>
        </p:spPr>
        <p:txBody>
          <a:bodyPr>
            <a:noAutofit/>
          </a:bodyPr>
          <a:lstStyle/>
          <a:p>
            <a:pPr marL="594360" marR="13920" indent="-457200">
              <a:buClr>
                <a:srgbClr val="FFC000"/>
              </a:buClr>
              <a:buSzPct val="100000"/>
              <a:buFont typeface="+mj-lt"/>
              <a:buAutoNum type="arabicPeriod" startAt="3"/>
            </a:pPr>
            <a:r>
              <a:rPr lang="en-US" sz="2200" dirty="0">
                <a:solidFill>
                  <a:srgbClr val="FFC000"/>
                </a:solidFill>
                <a:latin typeface="CG Times Bold" pitchFamily="18" charset="0"/>
              </a:rPr>
              <a:t>Type 3 Violations are considered technical violations and don’t normally have an adverse affect on the emissions reduction benefits. They include:</a:t>
            </a:r>
          </a:p>
          <a:p>
            <a:pPr marL="594360" marR="13920" indent="-457200">
              <a:buClr>
                <a:srgbClr val="FFC000"/>
              </a:buClr>
              <a:buSzPct val="100000"/>
              <a:buFont typeface="+mj-lt"/>
              <a:buAutoNum type="arabicPeriod" startAt="3"/>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Fail to post an emissions license issued by the Division.</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Fail to post emissions information required by federal law to be posted.</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Fail to put the required information on an inspection receipt in a legible manner.</a:t>
            </a:r>
          </a:p>
        </p:txBody>
      </p:sp>
    </p:spTree>
    <p:extLst>
      <p:ext uri="{BB962C8B-B14F-4D97-AF65-F5344CB8AC3E}">
        <p14:creationId xmlns:p14="http://schemas.microsoft.com/office/powerpoint/2010/main" val="37634710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685800"/>
          </a:xfrm>
        </p:spPr>
        <p:txBody>
          <a:bodyPr>
            <a:noAutofit/>
          </a:bodyPr>
          <a:lstStyle/>
          <a:p>
            <a:r>
              <a:rPr lang="en-US" sz="4400" dirty="0">
                <a:solidFill>
                  <a:srgbClr val="FFC000"/>
                </a:solidFill>
              </a:rPr>
              <a:t>Fines and Suspensions</a:t>
            </a:r>
          </a:p>
        </p:txBody>
      </p:sp>
      <p:sp>
        <p:nvSpPr>
          <p:cNvPr id="3" name="Content Placeholder 2"/>
          <p:cNvSpPr>
            <a:spLocks noGrp="1"/>
          </p:cNvSpPr>
          <p:nvPr>
            <p:ph idx="1"/>
          </p:nvPr>
        </p:nvSpPr>
        <p:spPr>
          <a:xfrm>
            <a:off x="457200" y="1066800"/>
            <a:ext cx="8229600" cy="5715000"/>
          </a:xfrm>
        </p:spPr>
        <p:txBody>
          <a:bodyPr>
            <a:noAutofit/>
          </a:bodyPr>
          <a:lstStyle/>
          <a:p>
            <a:pPr marL="137160" marR="13920" indent="0">
              <a:buClr>
                <a:srgbClr val="FFC000"/>
              </a:buClr>
              <a:buSzPct val="100000"/>
              <a:buNone/>
            </a:pPr>
            <a:r>
              <a:rPr lang="en-US" sz="2200" b="1" dirty="0">
                <a:solidFill>
                  <a:srgbClr val="FFC000"/>
                </a:solidFill>
                <a:latin typeface="CG Times Bold" pitchFamily="18" charset="0"/>
              </a:rPr>
              <a:t>In any case where the Division determines that a violation of the Type 1, 2, or 3 civil violations has occurred, it must take the following action.</a:t>
            </a:r>
          </a:p>
          <a:p>
            <a:pPr marL="137160" marR="13920" indent="0">
              <a:buClr>
                <a:srgbClr val="FFC000"/>
              </a:buClr>
              <a:buSzPct val="100000"/>
              <a:buNone/>
            </a:pPr>
            <a:endParaRPr lang="en-US" sz="1000" b="1"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Type 1. - Emissions Station.</a:t>
            </a:r>
          </a:p>
          <a:p>
            <a:pPr marL="457200" marR="13920" lvl="1" indent="0">
              <a:buClr>
                <a:srgbClr val="FFC000"/>
              </a:buClr>
              <a:buSzPct val="100000"/>
              <a:buNone/>
            </a:pPr>
            <a:r>
              <a:rPr lang="en-US" sz="2200" dirty="0">
                <a:solidFill>
                  <a:srgbClr val="FFC000"/>
                </a:solidFill>
                <a:latin typeface="CG Times Bold" pitchFamily="18" charset="0"/>
              </a:rPr>
              <a:t>For a </a:t>
            </a:r>
            <a:r>
              <a:rPr lang="en-US" sz="2200" u="sng" dirty="0">
                <a:solidFill>
                  <a:srgbClr val="FFC000"/>
                </a:solidFill>
                <a:latin typeface="CG Times Bold" pitchFamily="18" charset="0"/>
              </a:rPr>
              <a:t>First</a:t>
            </a:r>
            <a:r>
              <a:rPr lang="en-US" sz="2200" dirty="0">
                <a:solidFill>
                  <a:srgbClr val="FFC000"/>
                </a:solidFill>
                <a:latin typeface="CG Times Bold" pitchFamily="18" charset="0"/>
              </a:rPr>
              <a:t> or second Type 1 violation, assess a civil penalty of </a:t>
            </a:r>
            <a:r>
              <a:rPr lang="en-US" sz="2200" u="sng" dirty="0">
                <a:solidFill>
                  <a:srgbClr val="FFC000"/>
                </a:solidFill>
                <a:latin typeface="CG Times Bold" pitchFamily="18" charset="0"/>
              </a:rPr>
              <a:t>$250.00 </a:t>
            </a:r>
            <a:r>
              <a:rPr lang="en-US" sz="2200" dirty="0">
                <a:solidFill>
                  <a:srgbClr val="FFC000"/>
                </a:solidFill>
                <a:latin typeface="CG Times Bold" pitchFamily="18" charset="0"/>
              </a:rPr>
              <a:t>and suspend the license of the business for </a:t>
            </a:r>
            <a:r>
              <a:rPr lang="en-US" sz="2200" u="sng" dirty="0">
                <a:solidFill>
                  <a:srgbClr val="FFC000"/>
                </a:solidFill>
                <a:latin typeface="CG Times Bold" pitchFamily="18" charset="0"/>
              </a:rPr>
              <a:t>180 days</a:t>
            </a:r>
            <a:r>
              <a:rPr lang="en-US" sz="2200" dirty="0">
                <a:solidFill>
                  <a:srgbClr val="FFC000"/>
                </a:solidFill>
                <a:latin typeface="CG Times Bold" pitchFamily="18" charset="0"/>
              </a:rPr>
              <a:t>. For a </a:t>
            </a:r>
            <a:r>
              <a:rPr lang="en-US" sz="2200" u="sng" dirty="0">
                <a:solidFill>
                  <a:srgbClr val="FFC000"/>
                </a:solidFill>
                <a:latin typeface="CG Times Bold" pitchFamily="18" charset="0"/>
              </a:rPr>
              <a:t>Third</a:t>
            </a:r>
            <a:r>
              <a:rPr lang="en-US" sz="2200" dirty="0">
                <a:solidFill>
                  <a:srgbClr val="FFC000"/>
                </a:solidFill>
                <a:latin typeface="CG Times Bold" pitchFamily="18" charset="0"/>
              </a:rPr>
              <a:t> or subsequent Type 1 violation within three years, assess a civil penalty of </a:t>
            </a:r>
            <a:r>
              <a:rPr lang="en-US" sz="2200" u="sng" dirty="0">
                <a:solidFill>
                  <a:srgbClr val="FFC000"/>
                </a:solidFill>
                <a:latin typeface="CG Times Bold" pitchFamily="18" charset="0"/>
              </a:rPr>
              <a:t>$1,000 </a:t>
            </a:r>
            <a:r>
              <a:rPr lang="en-US" sz="2200" dirty="0">
                <a:solidFill>
                  <a:srgbClr val="FFC000"/>
                </a:solidFill>
                <a:latin typeface="CG Times Bold" pitchFamily="18" charset="0"/>
              </a:rPr>
              <a:t>and revoke the license of the business for </a:t>
            </a:r>
            <a:r>
              <a:rPr lang="en-US" sz="2200" u="sng" dirty="0">
                <a:solidFill>
                  <a:srgbClr val="FFC000"/>
                </a:solidFill>
                <a:latin typeface="CG Times Bold" pitchFamily="18" charset="0"/>
              </a:rPr>
              <a:t>Two years</a:t>
            </a:r>
            <a:r>
              <a:rPr lang="en-US" sz="2200" dirty="0">
                <a:solidFill>
                  <a:srgbClr val="FFC000"/>
                </a:solidFill>
                <a:latin typeface="CG Times Bold" pitchFamily="18" charset="0"/>
              </a:rPr>
              <a:t>.</a:t>
            </a:r>
          </a:p>
          <a:p>
            <a:pPr marL="457200" marR="13920" lvl="1" indent="0">
              <a:buClr>
                <a:srgbClr val="FFC000"/>
              </a:buClr>
              <a:buSzPct val="100000"/>
              <a:buNone/>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startAt="2"/>
            </a:pPr>
            <a:r>
              <a:rPr lang="en-US" sz="2200" dirty="0">
                <a:solidFill>
                  <a:srgbClr val="FFC000"/>
                </a:solidFill>
                <a:latin typeface="CG Times Bold" pitchFamily="18" charset="0"/>
              </a:rPr>
              <a:t>Type 1.- Emissions Mechanic</a:t>
            </a:r>
          </a:p>
          <a:p>
            <a:pPr marL="457200" marR="13920" lvl="1" indent="0">
              <a:buClr>
                <a:srgbClr val="FFC000"/>
              </a:buClr>
              <a:buSzPct val="100000"/>
              <a:buNone/>
            </a:pPr>
            <a:r>
              <a:rPr lang="en-US" sz="2200" dirty="0">
                <a:solidFill>
                  <a:srgbClr val="FFC000"/>
                </a:solidFill>
                <a:latin typeface="CG Times Bold" pitchFamily="18" charset="0"/>
              </a:rPr>
              <a:t>For a </a:t>
            </a:r>
            <a:r>
              <a:rPr lang="en-US" sz="2200" u="sng" dirty="0">
                <a:solidFill>
                  <a:srgbClr val="FFC000"/>
                </a:solidFill>
                <a:latin typeface="CG Times Bold" pitchFamily="18" charset="0"/>
              </a:rPr>
              <a:t>First</a:t>
            </a:r>
            <a:r>
              <a:rPr lang="en-US" sz="2200" dirty="0">
                <a:solidFill>
                  <a:srgbClr val="FFC000"/>
                </a:solidFill>
                <a:latin typeface="CG Times Bold" pitchFamily="18" charset="0"/>
              </a:rPr>
              <a:t> or second Type 1 violation, assess a civil penalty of </a:t>
            </a:r>
            <a:r>
              <a:rPr lang="en-US" sz="2200" u="sng" dirty="0">
                <a:solidFill>
                  <a:srgbClr val="FFC000"/>
                </a:solidFill>
                <a:latin typeface="CG Times Bold" pitchFamily="18" charset="0"/>
              </a:rPr>
              <a:t>$100.00 </a:t>
            </a:r>
            <a:r>
              <a:rPr lang="en-US" sz="2200" dirty="0">
                <a:solidFill>
                  <a:srgbClr val="FFC000"/>
                </a:solidFill>
                <a:latin typeface="CG Times Bold" pitchFamily="18" charset="0"/>
              </a:rPr>
              <a:t>and suspend the mechanics license for </a:t>
            </a:r>
            <a:r>
              <a:rPr lang="en-US" sz="2200" u="sng" dirty="0">
                <a:solidFill>
                  <a:srgbClr val="FFC000"/>
                </a:solidFill>
                <a:latin typeface="CG Times Bold" pitchFamily="18" charset="0"/>
              </a:rPr>
              <a:t>180 days</a:t>
            </a:r>
            <a:r>
              <a:rPr lang="en-US" sz="2200" dirty="0">
                <a:solidFill>
                  <a:srgbClr val="FFC000"/>
                </a:solidFill>
                <a:latin typeface="CG Times Bold" pitchFamily="18" charset="0"/>
              </a:rPr>
              <a:t>. For a </a:t>
            </a:r>
            <a:r>
              <a:rPr lang="en-US" sz="2200" u="sng" dirty="0">
                <a:solidFill>
                  <a:srgbClr val="FFC000"/>
                </a:solidFill>
                <a:latin typeface="CG Times Bold" pitchFamily="18" charset="0"/>
              </a:rPr>
              <a:t>Third</a:t>
            </a:r>
            <a:r>
              <a:rPr lang="en-US" sz="2200" dirty="0">
                <a:solidFill>
                  <a:srgbClr val="FFC000"/>
                </a:solidFill>
                <a:latin typeface="CG Times Bold" pitchFamily="18" charset="0"/>
              </a:rPr>
              <a:t> or subsequent Type 1 violation within seven years by a emissions mechanic, assess a civil penalty of </a:t>
            </a:r>
            <a:r>
              <a:rPr lang="en-US" sz="2200" u="sng" dirty="0">
                <a:solidFill>
                  <a:srgbClr val="FFC000"/>
                </a:solidFill>
                <a:latin typeface="CG Times Bold" pitchFamily="18" charset="0"/>
              </a:rPr>
              <a:t>$250.00 </a:t>
            </a:r>
            <a:r>
              <a:rPr lang="en-US" sz="2200" dirty="0">
                <a:solidFill>
                  <a:srgbClr val="FFC000"/>
                </a:solidFill>
                <a:latin typeface="CG Times Bold" pitchFamily="18" charset="0"/>
              </a:rPr>
              <a:t>and revoke the mechanic’s license for </a:t>
            </a:r>
            <a:r>
              <a:rPr lang="en-US" sz="2200" u="sng" dirty="0">
                <a:solidFill>
                  <a:srgbClr val="FFC000"/>
                </a:solidFill>
                <a:latin typeface="CG Times Bold" pitchFamily="18" charset="0"/>
              </a:rPr>
              <a:t>Two</a:t>
            </a:r>
            <a:r>
              <a:rPr lang="en-US" sz="2200" dirty="0">
                <a:solidFill>
                  <a:srgbClr val="FFC000"/>
                </a:solidFill>
                <a:latin typeface="CG Times Bold" pitchFamily="18" charset="0"/>
              </a:rPr>
              <a:t> years.</a:t>
            </a:r>
          </a:p>
        </p:txBody>
      </p:sp>
    </p:spTree>
    <p:extLst>
      <p:ext uri="{BB962C8B-B14F-4D97-AF65-F5344CB8AC3E}">
        <p14:creationId xmlns:p14="http://schemas.microsoft.com/office/powerpoint/2010/main" val="18687032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14400"/>
          </a:xfrm>
        </p:spPr>
        <p:txBody>
          <a:bodyPr>
            <a:noAutofit/>
          </a:bodyPr>
          <a:lstStyle/>
          <a:p>
            <a:r>
              <a:rPr lang="en-US" sz="4400" dirty="0">
                <a:solidFill>
                  <a:srgbClr val="FFC000"/>
                </a:solidFill>
              </a:rPr>
              <a:t>Fines and Suspensions </a:t>
            </a:r>
            <a:br>
              <a:rPr lang="en-US" sz="3700" dirty="0">
                <a:solidFill>
                  <a:schemeClr val="bg1"/>
                </a:solidFill>
              </a:rPr>
            </a:br>
            <a:r>
              <a:rPr lang="en-US" sz="3200" dirty="0">
                <a:solidFill>
                  <a:srgbClr val="FFC000"/>
                </a:solidFill>
              </a:rPr>
              <a:t>(Continued)</a:t>
            </a:r>
          </a:p>
        </p:txBody>
      </p:sp>
      <p:sp>
        <p:nvSpPr>
          <p:cNvPr id="3" name="Content Placeholder 2"/>
          <p:cNvSpPr>
            <a:spLocks noGrp="1"/>
          </p:cNvSpPr>
          <p:nvPr>
            <p:ph idx="1"/>
          </p:nvPr>
        </p:nvSpPr>
        <p:spPr>
          <a:xfrm>
            <a:off x="457200" y="1447800"/>
            <a:ext cx="8229600" cy="53340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c)   Type 2. - Emissions Station.</a:t>
            </a:r>
          </a:p>
          <a:p>
            <a:pPr marL="137160" marR="13920" indent="0">
              <a:buClr>
                <a:srgbClr val="FFC000"/>
              </a:buClr>
              <a:buSzPct val="100000"/>
              <a:buNone/>
            </a:pPr>
            <a:r>
              <a:rPr lang="en-US" sz="2200" dirty="0">
                <a:solidFill>
                  <a:srgbClr val="FFC000"/>
                </a:solidFill>
                <a:latin typeface="CG Times Bold" pitchFamily="18" charset="0"/>
              </a:rPr>
              <a:t>For a </a:t>
            </a:r>
            <a:r>
              <a:rPr lang="en-US" sz="2200" u="sng" dirty="0">
                <a:solidFill>
                  <a:srgbClr val="FFC000"/>
                </a:solidFill>
                <a:latin typeface="CG Times Bold" pitchFamily="18" charset="0"/>
              </a:rPr>
              <a:t>First</a:t>
            </a:r>
            <a:r>
              <a:rPr lang="en-US" sz="2200" dirty="0">
                <a:solidFill>
                  <a:srgbClr val="FFC000"/>
                </a:solidFill>
                <a:latin typeface="CG Times Bold" pitchFamily="18" charset="0"/>
              </a:rPr>
              <a:t> or second Type 2 violation, assess a civil penalty of </a:t>
            </a:r>
            <a:r>
              <a:rPr lang="en-US" sz="2200" u="sng" dirty="0">
                <a:solidFill>
                  <a:srgbClr val="FFC000"/>
                </a:solidFill>
                <a:latin typeface="CG Times Bold" pitchFamily="18" charset="0"/>
              </a:rPr>
              <a:t>$100.00</a:t>
            </a:r>
            <a:r>
              <a:rPr lang="en-US" sz="2200" dirty="0">
                <a:solidFill>
                  <a:srgbClr val="FFC000"/>
                </a:solidFill>
                <a:latin typeface="CG Times Bold" pitchFamily="18" charset="0"/>
              </a:rPr>
              <a:t>. For a </a:t>
            </a:r>
            <a:r>
              <a:rPr lang="en-US" sz="2200" u="sng" dirty="0">
                <a:solidFill>
                  <a:srgbClr val="FFC000"/>
                </a:solidFill>
                <a:latin typeface="CG Times Bold" pitchFamily="18" charset="0"/>
              </a:rPr>
              <a:t>Third</a:t>
            </a:r>
            <a:r>
              <a:rPr lang="en-US" sz="2200" dirty="0">
                <a:solidFill>
                  <a:srgbClr val="FFC000"/>
                </a:solidFill>
                <a:latin typeface="CG Times Bold" pitchFamily="18" charset="0"/>
              </a:rPr>
              <a:t> or subsequent Type 2 violation within three years, assess a civil penalty of </a:t>
            </a:r>
            <a:r>
              <a:rPr lang="en-US" sz="2200" u="sng" dirty="0">
                <a:solidFill>
                  <a:srgbClr val="FFC000"/>
                </a:solidFill>
                <a:latin typeface="CG Times Bold" pitchFamily="18" charset="0"/>
              </a:rPr>
              <a:t>$250.00 </a:t>
            </a:r>
            <a:r>
              <a:rPr lang="en-US" sz="2200" dirty="0">
                <a:solidFill>
                  <a:srgbClr val="FFC000"/>
                </a:solidFill>
                <a:latin typeface="CG Times Bold" pitchFamily="18" charset="0"/>
              </a:rPr>
              <a:t>and suspend the license of the business for </a:t>
            </a:r>
            <a:r>
              <a:rPr lang="en-US" sz="2200" u="sng" dirty="0">
                <a:solidFill>
                  <a:srgbClr val="FFC000"/>
                </a:solidFill>
                <a:latin typeface="CG Times Bold" pitchFamily="18" charset="0"/>
              </a:rPr>
              <a:t>90 days</a:t>
            </a:r>
            <a:r>
              <a:rPr lang="en-US" sz="2200" dirty="0">
                <a:solidFill>
                  <a:srgbClr val="FFC000"/>
                </a:solidFill>
                <a:latin typeface="CG Times Bold" pitchFamily="18" charset="0"/>
              </a:rPr>
              <a:t>.</a:t>
            </a:r>
          </a:p>
          <a:p>
            <a:pPr marL="137160" marR="13920" indent="0">
              <a:buClr>
                <a:srgbClr val="FFC000"/>
              </a:buClr>
              <a:buSzPct val="100000"/>
              <a:buNone/>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startAt="4"/>
            </a:pPr>
            <a:r>
              <a:rPr lang="en-US" sz="2200" dirty="0">
                <a:solidFill>
                  <a:srgbClr val="FFC000"/>
                </a:solidFill>
                <a:latin typeface="CG Times Bold" pitchFamily="18" charset="0"/>
              </a:rPr>
              <a:t>Type 2.- Emissions Mechanic</a:t>
            </a:r>
          </a:p>
          <a:p>
            <a:pPr marL="137160" marR="13920" indent="0">
              <a:buClr>
                <a:srgbClr val="FFC000"/>
              </a:buClr>
              <a:buSzPct val="100000"/>
              <a:buNone/>
            </a:pPr>
            <a:r>
              <a:rPr lang="en-US" sz="2200" dirty="0">
                <a:solidFill>
                  <a:srgbClr val="FFC000"/>
                </a:solidFill>
                <a:latin typeface="CG Times Bold" pitchFamily="18" charset="0"/>
              </a:rPr>
              <a:t>For a </a:t>
            </a:r>
            <a:r>
              <a:rPr lang="en-US" sz="2200" u="sng" dirty="0">
                <a:solidFill>
                  <a:srgbClr val="FFC000"/>
                </a:solidFill>
                <a:latin typeface="CG Times Bold" pitchFamily="18" charset="0"/>
              </a:rPr>
              <a:t>First</a:t>
            </a:r>
            <a:r>
              <a:rPr lang="en-US" sz="2200" dirty="0">
                <a:solidFill>
                  <a:srgbClr val="FFC000"/>
                </a:solidFill>
                <a:latin typeface="CG Times Bold" pitchFamily="18" charset="0"/>
              </a:rPr>
              <a:t> or second Type 2 violation, assess a civil penalty of </a:t>
            </a:r>
            <a:r>
              <a:rPr lang="en-US" sz="2200" u="sng" dirty="0">
                <a:solidFill>
                  <a:srgbClr val="FFC000"/>
                </a:solidFill>
                <a:latin typeface="CG Times Bold" pitchFamily="18" charset="0"/>
              </a:rPr>
              <a:t>$50.00</a:t>
            </a:r>
            <a:r>
              <a:rPr lang="en-US" sz="2200" dirty="0">
                <a:solidFill>
                  <a:srgbClr val="FFC000"/>
                </a:solidFill>
                <a:latin typeface="CG Times Bold" pitchFamily="18" charset="0"/>
              </a:rPr>
              <a:t>. For a </a:t>
            </a:r>
            <a:r>
              <a:rPr lang="en-US" sz="2200" u="sng" dirty="0">
                <a:solidFill>
                  <a:srgbClr val="FFC000"/>
                </a:solidFill>
                <a:latin typeface="CG Times Bold" pitchFamily="18" charset="0"/>
              </a:rPr>
              <a:t>Third</a:t>
            </a:r>
            <a:r>
              <a:rPr lang="en-US" sz="2200" dirty="0">
                <a:solidFill>
                  <a:srgbClr val="FFC000"/>
                </a:solidFill>
                <a:latin typeface="CG Times Bold" pitchFamily="18" charset="0"/>
              </a:rPr>
              <a:t> or subsequent Type 2 violation within seven years by a emissions mechanic, assess a civil penalty of </a:t>
            </a:r>
            <a:r>
              <a:rPr lang="en-US" sz="2200" u="sng" dirty="0">
                <a:solidFill>
                  <a:srgbClr val="FFC000"/>
                </a:solidFill>
                <a:latin typeface="CG Times Bold" pitchFamily="18" charset="0"/>
              </a:rPr>
              <a:t>$100.00 </a:t>
            </a:r>
            <a:r>
              <a:rPr lang="en-US" sz="2200" dirty="0">
                <a:solidFill>
                  <a:srgbClr val="FFC000"/>
                </a:solidFill>
                <a:latin typeface="CG Times Bold" pitchFamily="18" charset="0"/>
              </a:rPr>
              <a:t>and suspend the mechanic’s license for </a:t>
            </a:r>
            <a:r>
              <a:rPr lang="en-US" sz="2200" u="sng" dirty="0">
                <a:solidFill>
                  <a:srgbClr val="FFC000"/>
                </a:solidFill>
                <a:latin typeface="CG Times Bold" pitchFamily="18" charset="0"/>
              </a:rPr>
              <a:t>90 days</a:t>
            </a:r>
            <a:r>
              <a:rPr lang="en-US" sz="2200" dirty="0">
                <a:solidFill>
                  <a:srgbClr val="FFC000"/>
                </a:solidFill>
                <a:latin typeface="CG Times Bold" pitchFamily="18" charset="0"/>
              </a:rPr>
              <a:t>.</a:t>
            </a:r>
          </a:p>
        </p:txBody>
      </p:sp>
    </p:spTree>
    <p:extLst>
      <p:ext uri="{BB962C8B-B14F-4D97-AF65-F5344CB8AC3E}">
        <p14:creationId xmlns:p14="http://schemas.microsoft.com/office/powerpoint/2010/main" val="14671654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95350"/>
          </a:xfrm>
        </p:spPr>
        <p:txBody>
          <a:bodyPr>
            <a:noAutofit/>
          </a:bodyPr>
          <a:lstStyle/>
          <a:p>
            <a:r>
              <a:rPr lang="en-US" sz="4400" dirty="0">
                <a:solidFill>
                  <a:srgbClr val="FFC000"/>
                </a:solidFill>
              </a:rPr>
              <a:t>Fines and Suspensions </a:t>
            </a:r>
            <a:br>
              <a:rPr lang="en-US" sz="3700" dirty="0">
                <a:solidFill>
                  <a:schemeClr val="bg1"/>
                </a:solidFill>
              </a:rPr>
            </a:br>
            <a:r>
              <a:rPr lang="en-US" sz="3200" dirty="0">
                <a:solidFill>
                  <a:srgbClr val="FFC000"/>
                </a:solidFill>
              </a:rPr>
              <a:t>(Continued)</a:t>
            </a:r>
          </a:p>
        </p:txBody>
      </p:sp>
      <p:sp>
        <p:nvSpPr>
          <p:cNvPr id="3" name="Content Placeholder 2"/>
          <p:cNvSpPr>
            <a:spLocks noGrp="1"/>
          </p:cNvSpPr>
          <p:nvPr>
            <p:ph idx="1"/>
          </p:nvPr>
        </p:nvSpPr>
        <p:spPr>
          <a:xfrm>
            <a:off x="457200" y="1524000"/>
            <a:ext cx="8229600" cy="5257800"/>
          </a:xfrm>
        </p:spPr>
        <p:txBody>
          <a:bodyPr>
            <a:noAutofit/>
          </a:bodyPr>
          <a:lstStyle/>
          <a:p>
            <a:pPr marL="594360" marR="13920" indent="-457200">
              <a:buClr>
                <a:srgbClr val="FFC000"/>
              </a:buClr>
              <a:buSzPct val="100000"/>
              <a:buFont typeface="+mj-lt"/>
              <a:buAutoNum type="alphaLcParenR" startAt="5"/>
            </a:pPr>
            <a:r>
              <a:rPr lang="en-US" sz="2200" dirty="0">
                <a:solidFill>
                  <a:srgbClr val="FFC000"/>
                </a:solidFill>
                <a:latin typeface="CG Times Bold" pitchFamily="18" charset="0"/>
              </a:rPr>
              <a:t>Type 3 - Emissions Station or Mechanic.</a:t>
            </a:r>
          </a:p>
          <a:p>
            <a:pPr marL="137160" marR="13920" indent="0">
              <a:buClr>
                <a:srgbClr val="FFC000"/>
              </a:buClr>
              <a:buSzPct val="100000"/>
              <a:buNone/>
            </a:pPr>
            <a:r>
              <a:rPr lang="en-US" sz="2200" dirty="0">
                <a:solidFill>
                  <a:srgbClr val="FFC000"/>
                </a:solidFill>
                <a:latin typeface="CG Times Bold" pitchFamily="18" charset="0"/>
              </a:rPr>
              <a:t>For a </a:t>
            </a:r>
            <a:r>
              <a:rPr lang="en-US" sz="2200" u="sng" dirty="0">
                <a:solidFill>
                  <a:srgbClr val="FFC000"/>
                </a:solidFill>
                <a:latin typeface="CG Times Bold" pitchFamily="18" charset="0"/>
              </a:rPr>
              <a:t>First</a:t>
            </a:r>
            <a:r>
              <a:rPr lang="en-US" sz="2200" dirty="0">
                <a:solidFill>
                  <a:srgbClr val="FFC000"/>
                </a:solidFill>
                <a:latin typeface="CG Times Bold" pitchFamily="18" charset="0"/>
              </a:rPr>
              <a:t> or second Type 3 violation, send a </a:t>
            </a:r>
            <a:r>
              <a:rPr lang="en-US" sz="2200" u="sng" dirty="0">
                <a:solidFill>
                  <a:srgbClr val="FFC000"/>
                </a:solidFill>
                <a:latin typeface="CG Times Bold" pitchFamily="18" charset="0"/>
              </a:rPr>
              <a:t>Warning letter</a:t>
            </a:r>
            <a:r>
              <a:rPr lang="en-US" sz="2200" dirty="0">
                <a:solidFill>
                  <a:srgbClr val="FFC000"/>
                </a:solidFill>
                <a:latin typeface="CG Times Bold" pitchFamily="18" charset="0"/>
              </a:rPr>
              <a:t>. For a </a:t>
            </a:r>
            <a:r>
              <a:rPr lang="en-US" sz="2200" u="sng" dirty="0">
                <a:solidFill>
                  <a:srgbClr val="FFC000"/>
                </a:solidFill>
                <a:latin typeface="CG Times Bold" pitchFamily="18" charset="0"/>
              </a:rPr>
              <a:t>Third</a:t>
            </a:r>
            <a:r>
              <a:rPr lang="en-US" sz="2200" dirty="0">
                <a:solidFill>
                  <a:srgbClr val="FFC000"/>
                </a:solidFill>
                <a:latin typeface="CG Times Bold" pitchFamily="18" charset="0"/>
              </a:rPr>
              <a:t> or subsequent Type 3 violation within three years by the same emissions license holder, assess a civil penalty of </a:t>
            </a:r>
            <a:r>
              <a:rPr lang="en-US" sz="2200" u="sng" dirty="0">
                <a:solidFill>
                  <a:srgbClr val="FFC000"/>
                </a:solidFill>
                <a:latin typeface="CG Times Bold" pitchFamily="18" charset="0"/>
              </a:rPr>
              <a:t>$25.00</a:t>
            </a:r>
            <a:r>
              <a:rPr lang="en-US" sz="2200" dirty="0">
                <a:solidFill>
                  <a:srgbClr val="FFC000"/>
                </a:solidFill>
                <a:latin typeface="CG Times Bold" pitchFamily="18" charset="0"/>
              </a:rPr>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429000"/>
            <a:ext cx="487680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62282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ustom 6">
      <a:dk1>
        <a:sysClr val="windowText" lastClr="000000"/>
      </a:dk1>
      <a:lt1>
        <a:sysClr val="window" lastClr="FFFFFF"/>
      </a:lt1>
      <a:dk2>
        <a:srgbClr val="1F497D"/>
      </a:dk2>
      <a:lt2>
        <a:srgbClr val="EEECE1"/>
      </a:lt2>
      <a:accent1>
        <a:srgbClr val="548DD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3545</TotalTime>
  <Words>8515</Words>
  <Application>Microsoft Office PowerPoint</Application>
  <PresentationFormat>On-screen Show (4:3)</PresentationFormat>
  <Paragraphs>671</Paragraphs>
  <Slides>109</Slides>
  <Notes>2</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109</vt:i4>
      </vt:variant>
    </vt:vector>
  </HeadingPairs>
  <TitlesOfParts>
    <vt:vector size="122" baseType="lpstr">
      <vt:lpstr>Bernard MT Condensed</vt:lpstr>
      <vt:lpstr>Book Antiqua</vt:lpstr>
      <vt:lpstr>Calibri</vt:lpstr>
      <vt:lpstr>CG Omega Bold</vt:lpstr>
      <vt:lpstr>CG Times Bold</vt:lpstr>
      <vt:lpstr>Garamond</vt:lpstr>
      <vt:lpstr>Lucida Sans</vt:lpstr>
      <vt:lpstr>Times New Roman</vt:lpstr>
      <vt:lpstr>Wingdings</vt:lpstr>
      <vt:lpstr>Wingdings 2</vt:lpstr>
      <vt:lpstr>Wingdings 3</vt:lpstr>
      <vt:lpstr>Apex</vt:lpstr>
      <vt:lpstr>Worksheet</vt:lpstr>
      <vt:lpstr>North Carolina  Emissions Inspection Program</vt:lpstr>
      <vt:lpstr>Lesson Purpose</vt:lpstr>
      <vt:lpstr>Opening Statement</vt:lpstr>
      <vt:lpstr>Course Objectives</vt:lpstr>
      <vt:lpstr>Reason for Training</vt:lpstr>
      <vt:lpstr>Reason for Training (Continued)</vt:lpstr>
      <vt:lpstr>Station Qualifications</vt:lpstr>
      <vt:lpstr>Station Qualifications (Continued)</vt:lpstr>
      <vt:lpstr>Station Qualifications (Additional Equipment)</vt:lpstr>
      <vt:lpstr>Mechanic Qualifications</vt:lpstr>
      <vt:lpstr>Mechanic Qualifications (Continued)</vt:lpstr>
      <vt:lpstr>Mechanic Qualifications (Continued)</vt:lpstr>
      <vt:lpstr>Emissions Analyzers</vt:lpstr>
      <vt:lpstr>Cause and Effects of Air Pollution</vt:lpstr>
      <vt:lpstr>Vehicle Generated Pollutants</vt:lpstr>
      <vt:lpstr>Vehicle Generated Pollutants (Continued)</vt:lpstr>
      <vt:lpstr>Vehicle Generated Pollutants (Continued)</vt:lpstr>
      <vt:lpstr>Vehicle Generated Pollutants (Continued)</vt:lpstr>
      <vt:lpstr>Purpose of the Inspection Program</vt:lpstr>
      <vt:lpstr>Purpose of the Inspection Program (Continued)</vt:lpstr>
      <vt:lpstr>Vehicle Emissions Standards</vt:lpstr>
      <vt:lpstr>Vehicle Emissions Standards (Continued)</vt:lpstr>
      <vt:lpstr>Vehicle Emissions Standards (Continued)</vt:lpstr>
      <vt:lpstr>Emissions Control Devices</vt:lpstr>
      <vt:lpstr>Emissions Control Devices (Continued)</vt:lpstr>
      <vt:lpstr>Emissions Control Devices (Continued)</vt:lpstr>
      <vt:lpstr>Emissions Control Devices (Continued)</vt:lpstr>
      <vt:lpstr>Emissions Control Devices (Continued)</vt:lpstr>
      <vt:lpstr>Emissions Control Devices (Continued)</vt:lpstr>
      <vt:lpstr>Emissions Control Devices (Continued)</vt:lpstr>
      <vt:lpstr>Emissions Control Devices (Continued)</vt:lpstr>
      <vt:lpstr>Emissions Control Devices (Continued)</vt:lpstr>
      <vt:lpstr>Emissions Control Devices (Continued)</vt:lpstr>
      <vt:lpstr>Emissions Control Devices (Continued)</vt:lpstr>
      <vt:lpstr>Malfunction Indicator Lamp (MIL)</vt:lpstr>
      <vt:lpstr>Malfunction Indicator Lamp (MIL) (Continued)</vt:lpstr>
      <vt:lpstr>Diagnostic Trouble Codes (DTC)</vt:lpstr>
      <vt:lpstr>Data Link Connector (DLC)</vt:lpstr>
      <vt:lpstr>Readiness Monitors</vt:lpstr>
      <vt:lpstr>Readiness Monitors  (Continued)</vt:lpstr>
      <vt:lpstr>Readiness Monitors  (Continued)</vt:lpstr>
      <vt:lpstr>OBD II Subject Vehicles</vt:lpstr>
      <vt:lpstr>OBD II Subject Vehicles</vt:lpstr>
      <vt:lpstr>OBD II Subject Vehicles</vt:lpstr>
      <vt:lpstr>Exceptions to the OBD  Emissions Inspection</vt:lpstr>
      <vt:lpstr>Exceptions to the OBD  Emissions Inspection</vt:lpstr>
      <vt:lpstr>Exceptions to the OBD  Emissions Inspection</vt:lpstr>
      <vt:lpstr>Pre-Inspection Requirements</vt:lpstr>
      <vt:lpstr>Pre-Inspection Requirements (Continued)</vt:lpstr>
      <vt:lpstr>Entering Vehicle Data</vt:lpstr>
      <vt:lpstr>Entering Vehicle Data</vt:lpstr>
      <vt:lpstr>Entering Vehicle Data</vt:lpstr>
      <vt:lpstr>Entering Vehicle Data</vt:lpstr>
      <vt:lpstr>Entering Vehicle Data</vt:lpstr>
      <vt:lpstr>Entering Vehicle Data</vt:lpstr>
      <vt:lpstr>Entering Vehicle Data</vt:lpstr>
      <vt:lpstr>Entering Vehicle Data</vt:lpstr>
      <vt:lpstr>Entering Vehicle Data</vt:lpstr>
      <vt:lpstr>Entering Vehicle Data</vt:lpstr>
      <vt:lpstr>Entering Vehicle Data</vt:lpstr>
      <vt:lpstr>Entering Vehicle Data</vt:lpstr>
      <vt:lpstr>Entering Vehicle Data</vt:lpstr>
      <vt:lpstr>Conducting the OBD Inspection</vt:lpstr>
      <vt:lpstr>Conducting the OBD Inspection</vt:lpstr>
      <vt:lpstr>Conducting the OBD Inspection</vt:lpstr>
      <vt:lpstr>Conducting the OBD Inspection</vt:lpstr>
      <vt:lpstr>Conducting the OBD Inspection</vt:lpstr>
      <vt:lpstr>Conducting the OBD Inspection</vt:lpstr>
      <vt:lpstr>Conducting the OBD Inspection</vt:lpstr>
      <vt:lpstr>Fee Schedule</vt:lpstr>
      <vt:lpstr>Fee Schedule  (Continued)</vt:lpstr>
      <vt:lpstr>Warranty Information  (Performance Warranty)</vt:lpstr>
      <vt:lpstr>Warranty Information  (Performance Warranty)</vt:lpstr>
      <vt:lpstr>Warranty Information  (Design and Defect Warranty)</vt:lpstr>
      <vt:lpstr>Major Emissions Control Components</vt:lpstr>
      <vt:lpstr>Waivers</vt:lpstr>
      <vt:lpstr>Repair Waivers</vt:lpstr>
      <vt:lpstr>Repair Waivers</vt:lpstr>
      <vt:lpstr>Non-Communication Waivers</vt:lpstr>
      <vt:lpstr>Non-Communication Waivers (Continued)</vt:lpstr>
      <vt:lpstr>Non-Communication Waivers (Continued)</vt:lpstr>
      <vt:lpstr>Not-Ready Re-inspection Waiver</vt:lpstr>
      <vt:lpstr>Not-Ready Re-inspection Waiver (Continued)</vt:lpstr>
      <vt:lpstr>Not – Ready Initial Waiver</vt:lpstr>
      <vt:lpstr>Damaged Data – Link Connector</vt:lpstr>
      <vt:lpstr>Exemptions</vt:lpstr>
      <vt:lpstr>Out of County Exemptions</vt:lpstr>
      <vt:lpstr>Out of State Exemptions</vt:lpstr>
      <vt:lpstr>Parts Exemption</vt:lpstr>
      <vt:lpstr>Violations</vt:lpstr>
      <vt:lpstr>Type I Civil Violations</vt:lpstr>
      <vt:lpstr>Type I Civil Violations</vt:lpstr>
      <vt:lpstr>Type II Civil Violations</vt:lpstr>
      <vt:lpstr>Type II Civil Violations</vt:lpstr>
      <vt:lpstr>Type II Civil Violations</vt:lpstr>
      <vt:lpstr>Type III Civil Violations</vt:lpstr>
      <vt:lpstr>Fines and Suspensions</vt:lpstr>
      <vt:lpstr>Fines and Suspensions  (Continued)</vt:lpstr>
      <vt:lpstr>Fines and Suspensions  (Continued)</vt:lpstr>
      <vt:lpstr>Mechanic Training</vt:lpstr>
      <vt:lpstr>Station and Self-Inspector Responsibility</vt:lpstr>
      <vt:lpstr>Criminal Infractions</vt:lpstr>
      <vt:lpstr>Criminal Felony Violations</vt:lpstr>
      <vt:lpstr>Clean Scanning</vt:lpstr>
      <vt:lpstr>Contact Information</vt:lpstr>
      <vt:lpstr>Conclusion</vt:lpstr>
      <vt:lpstr>Closing Statement</vt:lpstr>
      <vt:lpstr>The License &amp; Theft Bureau Inspection Program Video (Instructors need not play this video if already played during the SI lesson)</vt:lpstr>
      <vt:lpstr> Thank you for taking the time to attend class at this Community College!</vt:lpstr>
    </vt:vector>
  </TitlesOfParts>
  <Company>NC Dept.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Carolina  Division of Motor Vehicles License &amp; Theft Bureau</dc:title>
  <dc:creator>Crissman, James L</dc:creator>
  <cp:lastModifiedBy>Jelley, Paul</cp:lastModifiedBy>
  <cp:revision>239</cp:revision>
  <dcterms:created xsi:type="dcterms:W3CDTF">2013-02-13T20:50:40Z</dcterms:created>
  <dcterms:modified xsi:type="dcterms:W3CDTF">2020-12-08T18:24:58Z</dcterms:modified>
</cp:coreProperties>
</file>